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346" r:id="rId2"/>
    <p:sldId id="507" r:id="rId3"/>
    <p:sldId id="508" r:id="rId4"/>
    <p:sldId id="509" r:id="rId5"/>
    <p:sldId id="510" r:id="rId6"/>
    <p:sldId id="511" r:id="rId7"/>
    <p:sldId id="267" r:id="rId8"/>
    <p:sldId id="268" r:id="rId9"/>
    <p:sldId id="520" r:id="rId10"/>
    <p:sldId id="521" r:id="rId11"/>
    <p:sldId id="513" r:id="rId12"/>
    <p:sldId id="514" r:id="rId13"/>
    <p:sldId id="515" r:id="rId14"/>
    <p:sldId id="516" r:id="rId15"/>
    <p:sldId id="524" r:id="rId16"/>
    <p:sldId id="424" r:id="rId17"/>
    <p:sldId id="425" r:id="rId18"/>
    <p:sldId id="426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525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6jsa/o2FB62Rb75/a1M9KevqE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479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3" autoAdjust="0"/>
    <p:restoredTop sz="86145" autoAdjust="0"/>
  </p:normalViewPr>
  <p:slideViewPr>
    <p:cSldViewPr snapToGrid="0">
      <p:cViewPr varScale="1">
        <p:scale>
          <a:sx n="76" d="100"/>
          <a:sy n="76" d="100"/>
        </p:scale>
        <p:origin x="12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dirty="0"/>
              <a:t>שנים רבות אף אחד לא הבין כיצד המח שלנו עובד (ועדיין לא ממש...)</a:t>
            </a:r>
          </a:p>
          <a:p>
            <a:r>
              <a:rPr lang="he-IL" sz="1200" dirty="0"/>
              <a:t>פריצת הדרך הגדולה בחקר המח קרתה ב 1952  ע"י זוג חוקרים אנגלים בשם </a:t>
            </a:r>
            <a:r>
              <a:rPr lang="en-US" sz="1200" dirty="0"/>
              <a:t>Hodgkin Huxley</a:t>
            </a:r>
            <a:endParaRPr lang="en-US" sz="1200" dirty="0">
              <a:solidFill>
                <a:srgbClr val="FF0000"/>
              </a:solidFill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w-I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5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bfce6d2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bfce6d2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fce6d22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fce6d22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he-IL" dirty="0"/>
              <a:t>שנים רבות רשתות עמוקות לא הניבו תוצאות טובות יותר מאלגוריתמים אחרים של בינה מלאכותית</a:t>
            </a:r>
          </a:p>
          <a:p>
            <a:pPr marL="0" indent="0">
              <a:buFont typeface="Arial"/>
              <a:buNone/>
            </a:pPr>
            <a:r>
              <a:rPr lang="he-IL" dirty="0"/>
              <a:t>אבל בעשור האחרון יש פריצה הנובעת מ:</a:t>
            </a:r>
          </a:p>
          <a:p>
            <a:r>
              <a:rPr lang="he-IL" dirty="0"/>
              <a:t>הרבה </a:t>
            </a:r>
            <a:r>
              <a:rPr lang="he-IL" dirty="0" err="1"/>
              <a:t>הרבה</a:t>
            </a:r>
            <a:r>
              <a:rPr lang="he-IL" dirty="0"/>
              <a:t> יותר נתונים </a:t>
            </a:r>
            <a:r>
              <a:rPr lang="he-IL" b="1" u="sng" dirty="0"/>
              <a:t>מתויגים</a:t>
            </a:r>
          </a:p>
          <a:p>
            <a:r>
              <a:rPr lang="he-IL" dirty="0"/>
              <a:t>מחשבים הרבה </a:t>
            </a:r>
            <a:r>
              <a:rPr lang="he-IL" dirty="0" err="1"/>
              <a:t>הרבה</a:t>
            </a:r>
            <a:r>
              <a:rPr lang="he-IL" dirty="0"/>
              <a:t> יותר חזקים</a:t>
            </a:r>
          </a:p>
          <a:p>
            <a:r>
              <a:rPr lang="he-IL" dirty="0"/>
              <a:t>פונקציית הסף הרבה יותר פשוטה למימוש ולשיפור ביצועים</a:t>
            </a:r>
          </a:p>
          <a:p>
            <a:r>
              <a:rPr lang="he-IL" dirty="0"/>
              <a:t>טכניקות שנמצאו לפתרון בעיות של אימון רשתות עמוקות (בעיקר בעיות במהירות התכנסות הפתרון)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w-I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48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rtl="0"/>
            <a:fld id="{00000000-1234-1234-1234-123412341234}" type="slidenum">
              <a:rPr lang="he" smtClean="0"/>
              <a:pPr algn="r" rtl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398547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63768/can-a-perceptron-with-sigmoid-activation-function-perform-nonlinear-classificat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310.png"/><Relationship Id="rId21" Type="http://schemas.openxmlformats.org/officeDocument/2006/relationships/image" Target="../media/image49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image" Target="../media/image52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24" Type="http://schemas.openxmlformats.org/officeDocument/2006/relationships/image" Target="../media/image52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23" Type="http://schemas.openxmlformats.org/officeDocument/2006/relationships/image" Target="../media/image510.png"/><Relationship Id="rId10" Type="http://schemas.openxmlformats.org/officeDocument/2006/relationships/image" Target="../media/image380.png"/><Relationship Id="rId19" Type="http://schemas.openxmlformats.org/officeDocument/2006/relationships/image" Target="../media/image47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Relationship Id="rId22" Type="http://schemas.openxmlformats.org/officeDocument/2006/relationships/image" Target="../media/image5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2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19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8.png"/><Relationship Id="rId21" Type="http://schemas.openxmlformats.org/officeDocument/2006/relationships/image" Target="../media/image115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image" Target="../media/image67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87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g0TPrxKK6o" TargetMode="External"/><Relationship Id="rId2" Type="http://schemas.openxmlformats.org/officeDocument/2006/relationships/hyperlink" Target="https://www.youtube.com/watch?v=aiDv1NPdXv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XuNAkHsos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hyperlink" Target="perceptron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ftr" idx="11"/>
          </p:nvPr>
        </p:nvSpPr>
        <p:spPr>
          <a:xfrm>
            <a:off x="0" y="6492875"/>
            <a:ext cx="2412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</a:pPr>
            <a:r>
              <a:rPr lang="he-IL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גד לידרור, </a:t>
            </a:r>
            <a:r>
              <a:rPr lang="iw-IL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תיכונט, תש</a:t>
            </a:r>
            <a:r>
              <a:rPr lang="he-IL" sz="1400" dirty="0">
                <a:solidFill>
                  <a:srgbClr val="595959"/>
                </a:solidFill>
              </a:rPr>
              <a:t>פ"א </a:t>
            </a:r>
            <a:r>
              <a:rPr lang="iw-IL" sz="1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©</a:t>
            </a:r>
            <a:endParaRPr sz="14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2938847" y="5310775"/>
            <a:ext cx="6314303" cy="590755"/>
            <a:chOff x="1414847" y="4191310"/>
            <a:chExt cx="6314303" cy="590755"/>
          </a:xfrm>
        </p:grpSpPr>
        <p:sp>
          <p:nvSpPr>
            <p:cNvPr id="90" name="Google Shape;90;p1"/>
            <p:cNvSpPr/>
            <p:nvPr/>
          </p:nvSpPr>
          <p:spPr>
            <a:xfrm>
              <a:off x="1414847" y="4191310"/>
              <a:ext cx="6314303" cy="590755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he-IL" sz="20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3110 – </a:t>
              </a:r>
              <a:r>
                <a:rPr lang="he-IL" sz="2000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פרספטרון</a:t>
              </a:r>
              <a:r>
                <a:rPr lang="he-IL" sz="20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Perceptron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10800000">
              <a:off x="7261653" y="4363995"/>
              <a:ext cx="467497" cy="418070"/>
            </a:xfrm>
            <a:prstGeom prst="halfFrame">
              <a:avLst>
                <a:gd name="adj1" fmla="val 15333"/>
                <a:gd name="adj2" fmla="val 15333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3569044" y="2849159"/>
            <a:ext cx="5053913" cy="2142971"/>
            <a:chOff x="2045043" y="2849159"/>
            <a:chExt cx="5053913" cy="1240927"/>
          </a:xfrm>
        </p:grpSpPr>
        <p:sp>
          <p:nvSpPr>
            <p:cNvPr id="93" name="Google Shape;93;p1"/>
            <p:cNvSpPr/>
            <p:nvPr/>
          </p:nvSpPr>
          <p:spPr>
            <a:xfrm>
              <a:off x="2045043" y="2849159"/>
              <a:ext cx="5053913" cy="124092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למידת מכונה</a:t>
              </a:r>
              <a:br>
                <a:rPr lang="iw-IL" sz="4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iw-IL" sz="4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 Learning</a:t>
              </a:r>
              <a:endPara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 rot="10800000">
              <a:off x="6481118" y="3375764"/>
              <a:ext cx="617838" cy="714322"/>
            </a:xfrm>
            <a:prstGeom prst="halfFrame">
              <a:avLst>
                <a:gd name="adj1" fmla="val 15333"/>
                <a:gd name="adj2" fmla="val 15333"/>
              </a:avLst>
            </a:prstGeom>
            <a:solidFill>
              <a:schemeClr val="accent1"/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" descr="תמונה שמכילה ציור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5705">
            <a:off x="-52978" y="279400"/>
            <a:ext cx="2134192" cy="12004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>
            <a:spLocks noGrp="1"/>
          </p:cNvSpPr>
          <p:nvPr>
            <p:ph type="ftr" idx="11"/>
          </p:nvPr>
        </p:nvSpPr>
        <p:spPr>
          <a:xfrm>
            <a:off x="7608815" y="6318700"/>
            <a:ext cx="421531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</a:pPr>
            <a:r>
              <a:rPr lang="iw-IL" sz="1400" dirty="0">
                <a:solidFill>
                  <a:srgbClr val="595959"/>
                </a:solidFill>
              </a:rPr>
              <a:t>מבוסס על חומרים של ד"ר אהוד סיון</a:t>
            </a:r>
            <a:r>
              <a:rPr lang="he-IL" sz="1400" dirty="0">
                <a:solidFill>
                  <a:srgbClr val="595959"/>
                </a:solidFill>
              </a:rPr>
              <a:t> וקובי מייק</a:t>
            </a:r>
            <a:endParaRPr sz="14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תמונה 1">
            <a:extLst>
              <a:ext uri="{FF2B5EF4-FFF2-40B4-BE49-F238E27FC236}">
                <a16:creationId xmlns:a16="http://schemas.microsoft.com/office/drawing/2014/main" id="{42623451-2326-450D-9FC5-815B02A9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04" y="174200"/>
            <a:ext cx="2825811" cy="2142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תוכן 1">
            <a:extLst>
              <a:ext uri="{FF2B5EF4-FFF2-40B4-BE49-F238E27FC236}">
                <a16:creationId xmlns:a16="http://schemas.microsoft.com/office/drawing/2014/main" id="{2A6A8F3C-30F3-4B32-89A2-B66562FD436C}"/>
              </a:ext>
            </a:extLst>
          </p:cNvPr>
          <p:cNvSpPr txBox="1">
            <a:spLocks/>
          </p:cNvSpPr>
          <p:nvPr/>
        </p:nvSpPr>
        <p:spPr>
          <a:xfrm>
            <a:off x="4836877" y="2159000"/>
            <a:ext cx="6910623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he-IL" sz="3600" dirty="0"/>
              <a:t>פונקציה מתמטית המקשרת בין סכום המכפלות לפלט </a:t>
            </a:r>
            <a:r>
              <a:rPr lang="he-IL" sz="3600" dirty="0" err="1"/>
              <a:t>הפרספטרון</a:t>
            </a:r>
            <a:endParaRPr lang="en-IL" sz="3600" dirty="0"/>
          </a:p>
        </p:txBody>
      </p:sp>
      <p:sp>
        <p:nvSpPr>
          <p:cNvPr id="6" name="מציין מיקום טקסט 2">
            <a:extLst>
              <a:ext uri="{FF2B5EF4-FFF2-40B4-BE49-F238E27FC236}">
                <a16:creationId xmlns:a16="http://schemas.microsoft.com/office/drawing/2014/main" id="{B7CFE61E-0692-49F5-89A4-6B97A37E9F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7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>
              <a:buSzPts val="2800"/>
              <a:buNone/>
              <a:defRPr sz="1800"/>
            </a:lvl2pPr>
            <a:lvl3pPr>
              <a:buSzPts val="2800"/>
              <a:buNone/>
              <a:defRPr sz="1800"/>
            </a:lvl3pPr>
            <a:lvl4pPr>
              <a:buSzPts val="2800"/>
              <a:buNone/>
              <a:defRPr sz="1800"/>
            </a:lvl4pPr>
            <a:lvl5pPr>
              <a:buSzPts val="2800"/>
              <a:buNone/>
              <a:defRPr sz="1800"/>
            </a:lvl5pPr>
            <a:lvl6pPr>
              <a:buSzPts val="2800"/>
              <a:buNone/>
              <a:defRPr sz="1800"/>
            </a:lvl6pPr>
            <a:lvl7pPr>
              <a:buSzPts val="2800"/>
              <a:buNone/>
              <a:defRPr sz="1800"/>
            </a:lvl7pPr>
            <a:lvl8pPr>
              <a:buSzPts val="2800"/>
              <a:buNone/>
              <a:defRPr sz="1800"/>
            </a:lvl8pPr>
            <a:lvl9pPr>
              <a:buSzPts val="2800"/>
              <a:buNone/>
              <a:defRPr sz="1800"/>
            </a:lvl9pPr>
          </a:lstStyle>
          <a:p>
            <a:r>
              <a:rPr lang="he-IL" dirty="0"/>
              <a:t>פונקציות אקטיבציה</a:t>
            </a:r>
            <a:endParaRPr lang="en-IL" dirty="0"/>
          </a:p>
        </p:txBody>
      </p:sp>
      <p:pic>
        <p:nvPicPr>
          <p:cNvPr id="7" name="Picture 4" descr="Image result for activation function">
            <a:extLst>
              <a:ext uri="{FF2B5EF4-FFF2-40B4-BE49-F238E27FC236}">
                <a16:creationId xmlns:a16="http://schemas.microsoft.com/office/drawing/2014/main" id="{B968A9AD-62E7-4D50-9DBB-BE31700DB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3077" r="21155"/>
          <a:stretch/>
        </p:blipFill>
        <p:spPr bwMode="auto">
          <a:xfrm>
            <a:off x="-1" y="1164206"/>
            <a:ext cx="5281379" cy="51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מלבן 3">
            <a:extLst>
              <a:ext uri="{FF2B5EF4-FFF2-40B4-BE49-F238E27FC236}">
                <a16:creationId xmlns:a16="http://schemas.microsoft.com/office/drawing/2014/main" id="{AA7E6B0B-F4BA-403A-A92E-14871ABD2224}"/>
              </a:ext>
            </a:extLst>
          </p:cNvPr>
          <p:cNvSpPr/>
          <p:nvPr/>
        </p:nvSpPr>
        <p:spPr>
          <a:xfrm>
            <a:off x="88521" y="6508962"/>
            <a:ext cx="11956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https://stats.stackexchange.com/questions/263768/can-a-perceptron-with-sigmoid-activation-function-perform-nonlinear-classificati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6230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F5F25913-F507-4B60-9AF1-F5D4A7CE8E06}"/>
              </a:ext>
            </a:extLst>
          </p:cNvPr>
          <p:cNvSpPr txBox="1">
            <a:spLocks/>
          </p:cNvSpPr>
          <p:nvPr/>
        </p:nvSpPr>
        <p:spPr>
          <a:xfrm>
            <a:off x="114300" y="944454"/>
            <a:ext cx="11749046" cy="591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he-IL" dirty="0"/>
              <a:t>אז איך מזהים האם בתמונה יש חתול או לא?</a:t>
            </a:r>
          </a:p>
          <a:p>
            <a:r>
              <a:rPr lang="he-IL" dirty="0"/>
              <a:t>הקלט הוא תמונה – ערכי הפיקסלים בכל נקודה ונקודה. והפלט הוא 0 (לא חתול) או 1 (כן חתול)</a:t>
            </a:r>
          </a:p>
          <a:p>
            <a:r>
              <a:rPr lang="he-IL" dirty="0"/>
              <a:t>אנחנו מחפשים פונקציה מכל הערכים האפשריים של הפיקסלים של התמונה אל הערכים 0 ו 1. </a:t>
            </a:r>
          </a:p>
          <a:p>
            <a:r>
              <a:rPr lang="he-IL" dirty="0"/>
              <a:t>שימו לב </a:t>
            </a:r>
          </a:p>
          <a:p>
            <a:pPr lvl="1"/>
            <a:r>
              <a:rPr lang="he-IL" dirty="0"/>
              <a:t>אנחנו לא יודעים מה הפונקציה. אם הינו יודעים,</a:t>
            </a:r>
            <a:r>
              <a:rPr lang="en-US" dirty="0"/>
              <a:t> </a:t>
            </a:r>
            <a:r>
              <a:rPr lang="he-IL" dirty="0"/>
              <a:t>לא היינו צריכים רשת נוירונים</a:t>
            </a:r>
          </a:p>
          <a:p>
            <a:pPr lvl="1"/>
            <a:r>
              <a:rPr lang="he-IL" dirty="0"/>
              <a:t>יש לנו המון דוגמאות של תמונות שהם חתול ואפילו יותר של לא חתול</a:t>
            </a:r>
          </a:p>
          <a:p>
            <a:r>
              <a:rPr lang="he-IL" dirty="0"/>
              <a:t>שתי הנקודות הללו: פונקציה לא ידועה אבל המון דוגמאות, מאפיינות </a:t>
            </a:r>
            <a:br>
              <a:rPr lang="en-US" dirty="0"/>
            </a:br>
            <a:r>
              <a:rPr lang="he-IL" dirty="0"/>
              <a:t>את כל הבעיות בתחום.</a:t>
            </a:r>
          </a:p>
          <a:p>
            <a:r>
              <a:rPr lang="he-IL" dirty="0"/>
              <a:t>דרך הפתרון: לכוון את הפרמטרים של הרשת כך תצדק על כל (או רוב) </a:t>
            </a:r>
            <a:br>
              <a:rPr lang="en-US" dirty="0"/>
            </a:br>
            <a:r>
              <a:rPr lang="he-IL" dirty="0"/>
              <a:t>הדוגמאות שיש לנו ולקוות</a:t>
            </a:r>
            <a:r>
              <a:rPr lang="en-US" dirty="0"/>
              <a:t> </a:t>
            </a:r>
            <a:r>
              <a:rPr lang="he-IL" dirty="0"/>
              <a:t>שהיא תכליל נכון גם על תמונות שלא ראתה. </a:t>
            </a: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34CC72A-BDBB-44E2-8AC5-0A5DC163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711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>
                <a:sym typeface="Arial"/>
              </a:rPr>
              <a:t>חתול או לא חתול זאת השאלה</a:t>
            </a:r>
            <a:endParaRPr lang="en-US" sz="4000" dirty="0">
              <a:sym typeface="Arial"/>
            </a:endParaRPr>
          </a:p>
        </p:txBody>
      </p:sp>
      <p:sp>
        <p:nvSpPr>
          <p:cNvPr id="4" name="AutoShape 2" descr="Image result for cat">
            <a:extLst>
              <a:ext uri="{FF2B5EF4-FFF2-40B4-BE49-F238E27FC236}">
                <a16:creationId xmlns:a16="http://schemas.microsoft.com/office/drawing/2014/main" id="{4C7660A5-2703-4230-8765-BB1EC486DA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A7A8944-1F07-4242-9C18-C03A8F64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0"/>
            <a:ext cx="2122460" cy="15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A75B34-60E9-4C85-A0A0-BD252654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407"/>
            <a:ext cx="101346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הרבה מאד פרמטרים לכוונן</a:t>
            </a:r>
            <a:endParaRPr lang="en-US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E39FB5F-DE70-434E-9287-2AD6F2533D3A}"/>
              </a:ext>
            </a:extLst>
          </p:cNvPr>
          <p:cNvSpPr txBox="1">
            <a:spLocks/>
          </p:cNvSpPr>
          <p:nvPr/>
        </p:nvSpPr>
        <p:spPr>
          <a:xfrm>
            <a:off x="5309654" y="971227"/>
            <a:ext cx="6628345" cy="58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sz="3200" dirty="0"/>
              <a:t>נניח שבתמונה יש 2000 פיקסלים שבכל פיקסל 3 צבעים ויש לנו רק 7 נוירונים.</a:t>
            </a:r>
          </a:p>
          <a:p>
            <a:r>
              <a:rPr lang="he-IL" sz="3200" dirty="0"/>
              <a:t>כבר נקבל שיש לנו </a:t>
            </a:r>
            <a:r>
              <a:rPr lang="en-US" sz="3200" dirty="0"/>
              <a:t>6000*7=42,000</a:t>
            </a:r>
            <a:r>
              <a:rPr lang="he-IL" sz="3200" dirty="0"/>
              <a:t> פרמטרים לכוונן בין הקלט לנוירונים ועוד 7 פרמטרים בין הנוירונים לפלט</a:t>
            </a:r>
          </a:p>
          <a:p>
            <a:r>
              <a:rPr lang="he-IL" sz="3200" dirty="0"/>
              <a:t>איך נדע איזה ערך לתת לכל אחד: חיובי או שלילי, קטן או גדול או אולי אפס?</a:t>
            </a:r>
            <a:endParaRPr lang="en-US" sz="3200" dirty="0"/>
          </a:p>
          <a:p>
            <a:r>
              <a:rPr lang="he-IL" sz="3200" dirty="0"/>
              <a:t>ויש כאן גם מטה-שאלה – למה 7 נוירונים, למה לא 70 או 1000 או 100,000?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89D9482-E83B-4698-97C8-D543EF07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26"/>
            <a:ext cx="2057400" cy="1473958"/>
          </a:xfrm>
          <a:prstGeom prst="rect">
            <a:avLst/>
          </a:prstGeom>
        </p:spPr>
      </p:pic>
      <p:pic>
        <p:nvPicPr>
          <p:cNvPr id="5" name="תמונה 6">
            <a:extLst>
              <a:ext uri="{FF2B5EF4-FFF2-40B4-BE49-F238E27FC236}">
                <a16:creationId xmlns:a16="http://schemas.microsoft.com/office/drawing/2014/main" id="{E40A15B1-2CA1-4DFB-8D7C-40DECC69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232"/>
            <a:ext cx="5182655" cy="54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48EC53-545F-4AD7-B33F-4EACFDC7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59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חזרה על דרך הפעולה לאימון הרשת</a:t>
            </a:r>
            <a:endParaRPr lang="en-US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921E51C-10AA-47EA-B8BF-A5FEF823C3DE}"/>
              </a:ext>
            </a:extLst>
          </p:cNvPr>
          <p:cNvSpPr txBox="1">
            <a:spLocks/>
          </p:cNvSpPr>
          <p:nvPr/>
        </p:nvSpPr>
        <p:spPr>
          <a:xfrm>
            <a:off x="419101" y="969168"/>
            <a:ext cx="11353800" cy="497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יש לנו הרבה דוגמאות של תמונות של חתולים ולא חתולים כך שתמיד נוכל להשוות את מה שהרשת מנבאת לתוצאה האמתית.</a:t>
            </a:r>
          </a:p>
          <a:p>
            <a:r>
              <a:rPr lang="he-IL" dirty="0"/>
              <a:t>הפתרון יכלול </a:t>
            </a:r>
            <a:r>
              <a:rPr lang="he-IL" dirty="0">
                <a:sym typeface="Wingdings" panose="05000000000000000000" pitchFamily="2" charset="2"/>
              </a:rPr>
              <a:t>מתן ערכים התחלתיים רנדומליים לכל הפרמטרים.</a:t>
            </a:r>
          </a:p>
          <a:p>
            <a:r>
              <a:rPr lang="he-IL" dirty="0"/>
              <a:t>נגדיר פונקציית מחיר שגדלה ביחס ישר למרחק בין הרצוי (מה שהתמונה באמת מראה) לבין המצוי (מה שהרשת מנבאת).</a:t>
            </a:r>
          </a:p>
          <a:p>
            <a:r>
              <a:rPr lang="he-IL" dirty="0"/>
              <a:t>שינוי הפרמטרים יעשה כך שיקטין את פונקציית המחיר (כמות </a:t>
            </a:r>
            <a:br>
              <a:rPr lang="en-US" dirty="0"/>
            </a:br>
            <a:r>
              <a:rPr lang="he-IL" dirty="0"/>
              <a:t>הזיהויים הנכונים תגדל -נגזרת)</a:t>
            </a:r>
          </a:p>
          <a:p>
            <a:r>
              <a:rPr lang="he-IL" dirty="0"/>
              <a:t>נריץ את כל הדוגמאות ברשת ונשווה את התוצאה שיצאה </a:t>
            </a:r>
            <a:br>
              <a:rPr lang="en-US" dirty="0"/>
            </a:br>
            <a:r>
              <a:rPr lang="he-IL" dirty="0"/>
              <a:t>עם התוצאה שרצינו שתצא.</a:t>
            </a:r>
          </a:p>
          <a:p>
            <a:r>
              <a:rPr lang="he-IL" dirty="0"/>
              <a:t>נעדכן את הפרמטרים כך שישפרו את ביצועי הרשת.</a:t>
            </a:r>
          </a:p>
          <a:p>
            <a:r>
              <a:rPr lang="he-IL" dirty="0"/>
              <a:t>נמשיך בלולאה עד שביצועי הרשת יהיו משביעי רצון.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7611CC5-2453-4496-8D4A-C4B5E893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" y="3467100"/>
            <a:ext cx="3211882" cy="340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CD8CCF-8757-47A1-ABD6-238815F79179}"/>
              </a:ext>
            </a:extLst>
          </p:cNvPr>
          <p:cNvSpPr/>
          <p:nvPr/>
        </p:nvSpPr>
        <p:spPr>
          <a:xfrm>
            <a:off x="3075551" y="5738912"/>
            <a:ext cx="85266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4400" dirty="0">
                <a:solidFill>
                  <a:srgbClr val="FF0000"/>
                </a:solidFill>
              </a:rPr>
              <a:t>האם הצלחנו להגיע לזיהוי טוב מספיק?</a:t>
            </a:r>
          </a:p>
        </p:txBody>
      </p:sp>
    </p:spTree>
    <p:extLst>
      <p:ext uri="{BB962C8B-B14F-4D97-AF65-F5344CB8AC3E}">
        <p14:creationId xmlns:p14="http://schemas.microsoft.com/office/powerpoint/2010/main" val="41819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BFC0E0-C4FC-4CCD-ACE6-10894A6E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73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מ </a:t>
            </a:r>
            <a:r>
              <a:rPr lang="en-US" sz="4000" dirty="0"/>
              <a:t>ANN</a:t>
            </a:r>
            <a:r>
              <a:rPr lang="he-IL" sz="4000" dirty="0"/>
              <a:t> ל </a:t>
            </a:r>
            <a:r>
              <a:rPr lang="en-US" sz="4000" dirty="0"/>
              <a:t>Deep Learning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561D24-619D-4F6C-AE70-BCFD5063843E}"/>
              </a:ext>
            </a:extLst>
          </p:cNvPr>
          <p:cNvSpPr txBox="1">
            <a:spLocks/>
          </p:cNvSpPr>
          <p:nvPr/>
        </p:nvSpPr>
        <p:spPr>
          <a:xfrm>
            <a:off x="372234" y="969168"/>
            <a:ext cx="11451465" cy="166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כדי שרשתות נוירונים </a:t>
            </a:r>
            <a:r>
              <a:rPr lang="he-IL" u="sng" dirty="0"/>
              <a:t>בהם רק שורת נוירונים אחת</a:t>
            </a:r>
            <a:r>
              <a:rPr lang="he-IL" dirty="0"/>
              <a:t>, יזהו היטב, יכול להיות שיהיה צורך להגדיל </a:t>
            </a:r>
            <a:r>
              <a:rPr lang="he-IL" u="sng" dirty="0"/>
              <a:t>מאוד </a:t>
            </a:r>
            <a:r>
              <a:rPr lang="he-IL" dirty="0"/>
              <a:t>את מספר הנוירונים.</a:t>
            </a:r>
          </a:p>
          <a:p>
            <a:r>
              <a:rPr lang="he-IL" dirty="0"/>
              <a:t>יש לעבור </a:t>
            </a:r>
            <a:r>
              <a:rPr lang="he-IL" u="sng" dirty="0"/>
              <a:t>משכבה פנימית אחת </a:t>
            </a:r>
            <a:r>
              <a:rPr lang="he-IL" dirty="0"/>
              <a:t>להרבה שכבות (כיום כבר יש רשתות עם עשרות ומאות שכבות)</a:t>
            </a:r>
          </a:p>
          <a:p>
            <a:r>
              <a:rPr lang="he-IL" dirty="0"/>
              <a:t>וכך קיבלנו את המושג </a:t>
            </a:r>
            <a:r>
              <a:rPr lang="en-US" b="1" u="sng" dirty="0"/>
              <a:t>deep learning</a:t>
            </a:r>
            <a:r>
              <a:rPr lang="he-IL" b="1" u="sng" dirty="0"/>
              <a:t> </a:t>
            </a:r>
            <a:r>
              <a:rPr lang="he-IL" dirty="0"/>
              <a:t>כשהכוונה למספר השכבות ברשת</a:t>
            </a:r>
            <a:endParaRPr lang="en-US" dirty="0"/>
          </a:p>
        </p:txBody>
      </p:sp>
      <p:pic>
        <p:nvPicPr>
          <p:cNvPr id="5" name="Google Shape;338;g6076c11ddc_0_0">
            <a:extLst>
              <a:ext uri="{FF2B5EF4-FFF2-40B4-BE49-F238E27FC236}">
                <a16:creationId xmlns:a16="http://schemas.microsoft.com/office/drawing/2014/main" id="{4F4474D0-BA2D-4842-835A-531A0EE4DE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" t="1" r="-3181" b="-6446"/>
          <a:stretch/>
        </p:blipFill>
        <p:spPr>
          <a:xfrm>
            <a:off x="1210221" y="2918341"/>
            <a:ext cx="9771557" cy="378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6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1463FB-A3D4-4B47-9AB9-62775CCD6639}"/>
              </a:ext>
            </a:extLst>
          </p:cNvPr>
          <p:cNvSpPr/>
          <p:nvPr/>
        </p:nvSpPr>
        <p:spPr>
          <a:xfrm>
            <a:off x="3568700" y="778483"/>
            <a:ext cx="84907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solidFill>
                  <a:schemeClr val="tx1"/>
                </a:solidFill>
              </a:rPr>
              <a:t>כדי לבצע אימון של רשת, יש לדעת לחשב את פונקצית המחיר ואת הנגזרות</a:t>
            </a: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066D1300-ECD7-4BD8-9B4D-5DD78407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73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המתמטיקה שוב באה לעזרתנו!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B34BF-0138-4D2B-BC39-E54B80512348}"/>
              </a:ext>
            </a:extLst>
          </p:cNvPr>
          <p:cNvSpPr/>
          <p:nvPr/>
        </p:nvSpPr>
        <p:spPr>
          <a:xfrm>
            <a:off x="3568700" y="1620645"/>
            <a:ext cx="84907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solidFill>
                  <a:schemeClr val="tx1"/>
                </a:solidFill>
              </a:rPr>
              <a:t>אבל המחיר (והנגזרות) מורכבות ממספר פונקציות המזינות אלו את אלו...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26E02-F7BD-40B3-A0A0-E98B93BAF2CD}"/>
              </a:ext>
            </a:extLst>
          </p:cNvPr>
          <p:cNvSpPr/>
          <p:nvPr/>
        </p:nvSpPr>
        <p:spPr>
          <a:xfrm>
            <a:off x="4470400" y="2413337"/>
            <a:ext cx="723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6000" dirty="0">
                <a:solidFill>
                  <a:srgbClr val="FF0000"/>
                </a:solidFill>
              </a:rPr>
              <a:t>איך עושים את זה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he-IL" sz="6000" dirty="0">
                <a:solidFill>
                  <a:srgbClr val="FF0000"/>
                </a:solidFill>
              </a:rPr>
              <a:t>???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3A57E0D-4E87-425E-8A11-02F356218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0" r="34572" b="33615"/>
          <a:stretch/>
        </p:blipFill>
        <p:spPr>
          <a:xfrm>
            <a:off x="0" y="723373"/>
            <a:ext cx="3390900" cy="2972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BBD748-18C0-471B-9778-541249ED450C}"/>
              </a:ext>
            </a:extLst>
          </p:cNvPr>
          <p:cNvSpPr/>
          <p:nvPr/>
        </p:nvSpPr>
        <p:spPr>
          <a:xfrm>
            <a:off x="584200" y="3901342"/>
            <a:ext cx="114752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3600" dirty="0">
                <a:solidFill>
                  <a:schemeClr val="tx1"/>
                </a:solidFill>
              </a:rPr>
              <a:t>נתאר את התהליך של חישוב התוצאה (מכונה לפעמים – חיזוי </a:t>
            </a:r>
            <a:r>
              <a:rPr lang="en-US" sz="3600" dirty="0">
                <a:solidFill>
                  <a:schemeClr val="tx1"/>
                </a:solidFill>
              </a:rPr>
              <a:t>Prediction</a:t>
            </a:r>
            <a:r>
              <a:rPr lang="he-IL" sz="3600" dirty="0">
                <a:solidFill>
                  <a:schemeClr val="tx1"/>
                </a:solidFill>
              </a:rPr>
              <a:t>), אנו סמנו אותה ב </a:t>
            </a:r>
            <a:r>
              <a:rPr lang="en-US" sz="3600" dirty="0">
                <a:solidFill>
                  <a:schemeClr val="tx1"/>
                </a:solidFill>
              </a:rPr>
              <a:t>Y</a:t>
            </a:r>
            <a:r>
              <a:rPr lang="he-IL" sz="3600" dirty="0">
                <a:solidFill>
                  <a:schemeClr val="tx1"/>
                </a:solidFill>
              </a:rPr>
              <a:t> גג, בשם – </a:t>
            </a:r>
            <a:r>
              <a:rPr lang="he-IL" sz="3600" b="1" dirty="0">
                <a:solidFill>
                  <a:schemeClr val="accent5">
                    <a:lumMod val="75000"/>
                  </a:schemeClr>
                </a:solidFill>
              </a:rPr>
              <a:t>חילחול קדימה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8B655-3854-46D9-A500-B4F9BBB9F476}"/>
              </a:ext>
            </a:extLst>
          </p:cNvPr>
          <p:cNvSpPr/>
          <p:nvPr/>
        </p:nvSpPr>
        <p:spPr>
          <a:xfrm>
            <a:off x="584200" y="5306762"/>
            <a:ext cx="114752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3600" dirty="0">
                <a:solidFill>
                  <a:schemeClr val="tx1"/>
                </a:solidFill>
              </a:rPr>
              <a:t>נתאר את התהליך של חישוב הנגזרת לכל משקל (</a:t>
            </a:r>
            <a:r>
              <a:rPr lang="en-US" sz="3600" dirty="0">
                <a:solidFill>
                  <a:schemeClr val="tx1"/>
                </a:solidFill>
              </a:rPr>
              <a:t>w</a:t>
            </a:r>
            <a:r>
              <a:rPr lang="he-IL" sz="3600" dirty="0">
                <a:solidFill>
                  <a:schemeClr val="tx1"/>
                </a:solidFill>
              </a:rPr>
              <a:t>), בשם – </a:t>
            </a:r>
            <a:r>
              <a:rPr lang="he-IL" sz="3600" b="1" dirty="0">
                <a:solidFill>
                  <a:schemeClr val="accent5">
                    <a:lumMod val="75000"/>
                  </a:schemeClr>
                </a:solidFill>
              </a:rPr>
              <a:t>חילחול לאחור</a:t>
            </a:r>
          </a:p>
        </p:txBody>
      </p:sp>
    </p:spTree>
    <p:extLst>
      <p:ext uri="{BB962C8B-B14F-4D97-AF65-F5344CB8AC3E}">
        <p14:creationId xmlns:p14="http://schemas.microsoft.com/office/powerpoint/2010/main" val="55772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EADCAC-DB11-478E-8D7E-4F5DBC92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חילחול קדימה וחילחול אחורה – גרף חישוב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25E290B-2DB3-435F-82EE-0162CD496997}"/>
              </a:ext>
            </a:extLst>
          </p:cNvPr>
          <p:cNvSpPr txBox="1">
            <a:spLocks/>
          </p:cNvSpPr>
          <p:nvPr/>
        </p:nvSpPr>
        <p:spPr>
          <a:xfrm>
            <a:off x="-1" y="969168"/>
            <a:ext cx="11912367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נכיר את מושג גרף החישוב לייצוג פונקציה</a:t>
            </a:r>
          </a:p>
          <a:p>
            <a:r>
              <a:rPr lang="he-IL" dirty="0"/>
              <a:t>נראה כיצד מחשבים את ערך הפונקציה ע"י מעבר במעלה הגרף</a:t>
            </a:r>
          </a:p>
          <a:p>
            <a:r>
              <a:rPr lang="he-IL" dirty="0"/>
              <a:t>נראה כיצד משתמשים בכלל השרשרת על מנת לחשב את נגזרת הפונקציה במורד הגרף</a:t>
            </a:r>
            <a:endParaRPr lang="en-US" dirty="0"/>
          </a:p>
          <a:p>
            <a:r>
              <a:rPr lang="he-IL" dirty="0"/>
              <a:t>כך נבין למה קוראים לשני צעדי החישוב חלחול קדימה (</a:t>
            </a:r>
            <a:r>
              <a:rPr lang="en-US" dirty="0"/>
              <a:t>forward propagation</a:t>
            </a:r>
            <a:r>
              <a:rPr lang="he-IL" dirty="0"/>
              <a:t> במעלה הגרף) וחלחול אחורה (</a:t>
            </a:r>
            <a:r>
              <a:rPr lang="en-US" dirty="0"/>
              <a:t>backward propagation</a:t>
            </a:r>
            <a:r>
              <a:rPr lang="he-IL" dirty="0"/>
              <a:t> במורד הגרף)</a:t>
            </a: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440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B6027A45-A729-4E2A-9C70-72087B17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276600"/>
            <a:ext cx="3114675" cy="2514600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D92B1363-B142-4596-B2DE-705FCBC703C5}"/>
              </a:ext>
            </a:extLst>
          </p:cNvPr>
          <p:cNvSpPr txBox="1">
            <a:spLocks/>
          </p:cNvSpPr>
          <p:nvPr/>
        </p:nvSpPr>
        <p:spPr>
          <a:xfrm>
            <a:off x="3279774" y="1485900"/>
            <a:ext cx="8747125" cy="556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he-IL" dirty="0"/>
              <a:t>בואו נסתכל על דוגמה פשוטה</a:t>
            </a:r>
            <a:r>
              <a:rPr lang="en-US" dirty="0"/>
              <a:t>:</a:t>
            </a:r>
            <a:r>
              <a:rPr lang="he-IL" dirty="0"/>
              <a:t> </a:t>
            </a:r>
            <a:r>
              <a:rPr lang="en-US" dirty="0"/>
              <a:t>J(</a:t>
            </a:r>
            <a:r>
              <a:rPr lang="en-US" dirty="0" err="1"/>
              <a:t>a,b,c</a:t>
            </a:r>
            <a:r>
              <a:rPr lang="en-US" dirty="0"/>
              <a:t>) = 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/>
              <a:t>2ab - </a:t>
            </a:r>
            <a:r>
              <a:rPr lang="en-US" dirty="0" err="1"/>
              <a:t>bc</a:t>
            </a:r>
            <a:r>
              <a:rPr lang="en-US" dirty="0"/>
              <a:t>)</a:t>
            </a:r>
          </a:p>
          <a:p>
            <a:pPr marL="0" indent="0">
              <a:buFont typeface="Arial"/>
              <a:buNone/>
            </a:pPr>
            <a:r>
              <a:rPr lang="he-IL" dirty="0"/>
              <a:t>אז עבור </a:t>
            </a:r>
            <a:r>
              <a:rPr lang="en-US" dirty="0"/>
              <a:t>a=5, b=3, c=2</a:t>
            </a:r>
            <a:r>
              <a:rPr lang="he-IL" dirty="0"/>
              <a:t> נקבל:   </a:t>
            </a:r>
            <a:r>
              <a:rPr lang="en-US" dirty="0"/>
              <a:t>J(5,3,2) =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3(</a:t>
            </a:r>
            <a:r>
              <a:rPr lang="en-US" dirty="0"/>
              <a:t>30 -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6)=</a:t>
            </a:r>
            <a:r>
              <a:rPr lang="en-US" dirty="0"/>
              <a:t>3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∙</a:t>
            </a:r>
            <a:r>
              <a:rPr lang="en-US" dirty="0"/>
              <a:t>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24)=72</a:t>
            </a:r>
          </a:p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לחישוב יש למעשה מספר שלבים:</a:t>
            </a:r>
          </a:p>
          <a:p>
            <a:pPr lv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תחילה אנחנו מחשבים את </a:t>
            </a:r>
            <a:r>
              <a:rPr lang="en-US" dirty="0"/>
              <a:t>b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∙ </a:t>
            </a:r>
            <a:r>
              <a:rPr lang="en-US" dirty="0"/>
              <a:t>c</a:t>
            </a:r>
            <a:r>
              <a:rPr lang="he-IL" dirty="0"/>
              <a:t> ושומרים את התוצאה במשתנה, נניח </a:t>
            </a:r>
            <a:r>
              <a:rPr lang="en-US" dirty="0"/>
              <a:t>u</a:t>
            </a:r>
            <a:r>
              <a:rPr lang="he-IL" dirty="0"/>
              <a:t> ואת </a:t>
            </a:r>
            <a:r>
              <a:rPr lang="en-US" dirty="0"/>
              <a:t>2ab</a:t>
            </a:r>
            <a:r>
              <a:rPr lang="he-IL" dirty="0"/>
              <a:t> נניח במשתנה </a:t>
            </a:r>
            <a:r>
              <a:rPr lang="en-US" dirty="0"/>
              <a:t>v</a:t>
            </a:r>
          </a:p>
          <a:p>
            <a:pPr lv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כעת מחסרים את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מ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ושומרים במשתנה, נניח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</a:p>
          <a:p>
            <a:pPr lv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ולבסוף מכפילים את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ב 3 לקבלת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ניתן להציג זאת כגרף חישוב</a:t>
            </a:r>
          </a:p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כך ייראה גרף החישוב של הפונקציה שלנו</a:t>
            </a:r>
          </a:p>
          <a:p>
            <a:pPr lv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משמאל המשתנים</a:t>
            </a:r>
          </a:p>
          <a:p>
            <a:pPr lv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ואז כל צומת בגרף הוא פעולת חשבון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שהקלטים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אליו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הם המשתנים או תוצאות חישוב של צמתים שמשמאל לו</a:t>
            </a:r>
          </a:p>
          <a:p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3FD09FFF-3AB5-4693-9DEB-0F65098F00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גרף החישוב לייצוג פונקציה - דוגמה</a:t>
            </a:r>
            <a:endParaRPr lang="he-IL" sz="4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043C841D-830D-4673-A57B-38FB7FFD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1323399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חילחול קדימה וחילחול אחורה – גרף חישוב</a:t>
            </a:r>
            <a:br>
              <a:rPr lang="en-US" sz="4000" dirty="0"/>
            </a:br>
            <a:r>
              <a:rPr lang="en-US" sz="4000" dirty="0"/>
              <a:t>Forward Propagation – Backward Propagation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2684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4">
            <a:extLst>
              <a:ext uri="{FF2B5EF4-FFF2-40B4-BE49-F238E27FC236}">
                <a16:creationId xmlns:a16="http://schemas.microsoft.com/office/drawing/2014/main" id="{D6E974B1-6486-4428-BEAE-8B9C1061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3" y="4081164"/>
            <a:ext cx="3552825" cy="25146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0B96951-E4AA-4832-BDA4-37139809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חישוב ערך הפונקציה במעלה הגרף - </a:t>
            </a:r>
            <a:r>
              <a:rPr lang="en-US" sz="4000" dirty="0"/>
              <a:t>forward propagation</a:t>
            </a:r>
            <a:endParaRPr lang="he-IL" sz="4000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44D38354-CC69-4A84-B438-DAE6AF3F745B}"/>
              </a:ext>
            </a:extLst>
          </p:cNvPr>
          <p:cNvSpPr txBox="1">
            <a:spLocks/>
          </p:cNvSpPr>
          <p:nvPr/>
        </p:nvSpPr>
        <p:spPr>
          <a:xfrm>
            <a:off x="304801" y="986332"/>
            <a:ext cx="11607566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שימו לב שבכל שלב, לחישוב ערך קדקוד מסוים כל שצריך לדעת זה את ערכי המשתנים הנכנסים אליו ואת הפעולה שבקדקוד</a:t>
            </a:r>
          </a:p>
          <a:p>
            <a:r>
              <a:rPr lang="he-IL" sz="3600" dirty="0"/>
              <a:t>לדוגמה, נניח שרוצים לחשב את </a:t>
            </a:r>
            <a:r>
              <a:rPr lang="en-US" sz="3600" i="1" dirty="0"/>
              <a:t>J(4,5,6)</a:t>
            </a:r>
            <a:r>
              <a:rPr lang="he-IL" sz="3600" dirty="0"/>
              <a:t>:</a:t>
            </a:r>
          </a:p>
          <a:p>
            <a:pPr lvl="1"/>
            <a:r>
              <a:rPr lang="he-IL" sz="3200" dirty="0"/>
              <a:t>לחישוב </a:t>
            </a:r>
            <a:r>
              <a:rPr lang="en-US" sz="3200" dirty="0"/>
              <a:t>v</a:t>
            </a:r>
            <a:r>
              <a:rPr lang="he-IL" sz="3200" dirty="0"/>
              <a:t> נשתמש בערכים </a:t>
            </a:r>
            <a:r>
              <a:rPr lang="en-US" sz="3200" dirty="0"/>
              <a:t>a=4, b=5</a:t>
            </a:r>
            <a:r>
              <a:rPr lang="he-IL" sz="3200" dirty="0"/>
              <a:t> ונקבל ש </a:t>
            </a:r>
            <a:r>
              <a:rPr lang="en-US" sz="3200" dirty="0"/>
              <a:t>v=40</a:t>
            </a:r>
            <a:endParaRPr lang="he-IL" sz="3200" dirty="0"/>
          </a:p>
          <a:p>
            <a:pPr lvl="1"/>
            <a:r>
              <a:rPr lang="he-IL" sz="3200" dirty="0"/>
              <a:t>לחישוב </a:t>
            </a:r>
            <a:r>
              <a:rPr lang="en-US" sz="3200" dirty="0"/>
              <a:t>u</a:t>
            </a:r>
            <a:r>
              <a:rPr lang="he-IL" sz="3200" dirty="0"/>
              <a:t> נשתמש בערכי </a:t>
            </a:r>
            <a:r>
              <a:rPr lang="en-US" sz="3200" dirty="0"/>
              <a:t>b=5, c=6</a:t>
            </a:r>
            <a:r>
              <a:rPr lang="he-IL" sz="3200" dirty="0"/>
              <a:t> ונקבל ש </a:t>
            </a:r>
            <a:r>
              <a:rPr lang="en-US" sz="3200" dirty="0"/>
              <a:t>u=30</a:t>
            </a:r>
          </a:p>
          <a:p>
            <a:pPr lvl="1"/>
            <a:r>
              <a:rPr lang="he-IL" sz="3200" dirty="0"/>
              <a:t>לחישוב </a:t>
            </a:r>
            <a:r>
              <a:rPr lang="en-US" sz="3200" dirty="0"/>
              <a:t>z</a:t>
            </a:r>
            <a:r>
              <a:rPr lang="he-IL" sz="3200" dirty="0"/>
              <a:t> נשתמש בערכי  </a:t>
            </a:r>
            <a:r>
              <a:rPr lang="en-US" sz="3200" dirty="0"/>
              <a:t> v=40, u=30</a:t>
            </a:r>
            <a:r>
              <a:rPr lang="he-IL" sz="3200" dirty="0"/>
              <a:t> ונקבל ש  </a:t>
            </a:r>
            <a:r>
              <a:rPr lang="en-US" sz="3200" dirty="0"/>
              <a:t>z=10</a:t>
            </a:r>
          </a:p>
          <a:p>
            <a:pPr lvl="1"/>
            <a:r>
              <a:rPr lang="he-IL" sz="3200" dirty="0"/>
              <a:t>ולבסוף לחישוב </a:t>
            </a:r>
            <a:r>
              <a:rPr lang="en-US" sz="3200" dirty="0"/>
              <a:t>J </a:t>
            </a:r>
            <a:r>
              <a:rPr lang="he-IL" sz="3200" dirty="0"/>
              <a:t> נשתמש בערך </a:t>
            </a:r>
            <a:r>
              <a:rPr lang="en-US" sz="3200" dirty="0"/>
              <a:t>z=10</a:t>
            </a:r>
            <a:r>
              <a:rPr lang="he-IL" sz="3200" dirty="0"/>
              <a:t> ונקבל ש </a:t>
            </a:r>
            <a:r>
              <a:rPr lang="en-US" sz="3200" dirty="0"/>
              <a:t>J(4,5,6)=30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9748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BB202B-5176-4A4C-8FDE-CBE65AEB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0" y="1283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כיצד בונים גרף חישוב – צעד צעד</a:t>
            </a:r>
            <a:endParaRPr lang="en-US" sz="4000" dirty="0"/>
          </a:p>
        </p:txBody>
      </p:sp>
      <p:pic>
        <p:nvPicPr>
          <p:cNvPr id="3" name="תמונה 5">
            <a:extLst>
              <a:ext uri="{FF2B5EF4-FFF2-40B4-BE49-F238E27FC236}">
                <a16:creationId xmlns:a16="http://schemas.microsoft.com/office/drawing/2014/main" id="{C7CB6BA2-70B0-4023-99C0-6870E318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35" y="4096724"/>
            <a:ext cx="1143000" cy="1171575"/>
          </a:xfrm>
          <a:prstGeom prst="rect">
            <a:avLst/>
          </a:prstGeom>
        </p:spPr>
      </p:pic>
      <p:pic>
        <p:nvPicPr>
          <p:cNvPr id="4" name="תמונה 7">
            <a:extLst>
              <a:ext uri="{FF2B5EF4-FFF2-40B4-BE49-F238E27FC236}">
                <a16:creationId xmlns:a16="http://schemas.microsoft.com/office/drawing/2014/main" id="{40C75B8C-9D27-497B-9F99-7FAC1DE8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30" y="3322655"/>
            <a:ext cx="1378744" cy="2471738"/>
          </a:xfrm>
          <a:prstGeom prst="rect">
            <a:avLst/>
          </a:prstGeom>
        </p:spPr>
      </p:pic>
      <p:pic>
        <p:nvPicPr>
          <p:cNvPr id="5" name="תמונה 8">
            <a:extLst>
              <a:ext uri="{FF2B5EF4-FFF2-40B4-BE49-F238E27FC236}">
                <a16:creationId xmlns:a16="http://schemas.microsoft.com/office/drawing/2014/main" id="{66354E9D-903A-4942-A2FC-75B9565D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105" y="2672810"/>
            <a:ext cx="1371600" cy="4157663"/>
          </a:xfrm>
          <a:prstGeom prst="rect">
            <a:avLst/>
          </a:prstGeom>
        </p:spPr>
      </p:pic>
      <p:pic>
        <p:nvPicPr>
          <p:cNvPr id="6" name="תמונה 10">
            <a:extLst>
              <a:ext uri="{FF2B5EF4-FFF2-40B4-BE49-F238E27FC236}">
                <a16:creationId xmlns:a16="http://schemas.microsoft.com/office/drawing/2014/main" id="{3F29661E-66D6-48D3-B6E7-891842F2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957" y="3600614"/>
            <a:ext cx="78581" cy="185738"/>
          </a:xfrm>
          <a:prstGeom prst="rect">
            <a:avLst/>
          </a:prstGeom>
        </p:spPr>
      </p:pic>
      <p:pic>
        <p:nvPicPr>
          <p:cNvPr id="7" name="תמונה 11">
            <a:extLst>
              <a:ext uri="{FF2B5EF4-FFF2-40B4-BE49-F238E27FC236}">
                <a16:creationId xmlns:a16="http://schemas.microsoft.com/office/drawing/2014/main" id="{5F717CAE-77C5-42E5-8C71-EE575CD8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538" y="4674123"/>
            <a:ext cx="78581" cy="185738"/>
          </a:xfrm>
          <a:prstGeom prst="rect">
            <a:avLst/>
          </a:prstGeom>
        </p:spPr>
      </p:pic>
      <p:pic>
        <p:nvPicPr>
          <p:cNvPr id="8" name="תמונה 13">
            <a:extLst>
              <a:ext uri="{FF2B5EF4-FFF2-40B4-BE49-F238E27FC236}">
                <a16:creationId xmlns:a16="http://schemas.microsoft.com/office/drawing/2014/main" id="{C1B42F84-33FA-4A56-A01E-70B547C88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29" y="2723341"/>
            <a:ext cx="2035969" cy="1521619"/>
          </a:xfrm>
          <a:prstGeom prst="rect">
            <a:avLst/>
          </a:prstGeom>
        </p:spPr>
      </p:pic>
      <p:pic>
        <p:nvPicPr>
          <p:cNvPr id="9" name="תמונה 16">
            <a:extLst>
              <a:ext uri="{FF2B5EF4-FFF2-40B4-BE49-F238E27FC236}">
                <a16:creationId xmlns:a16="http://schemas.microsoft.com/office/drawing/2014/main" id="{079171D6-CA22-4A2A-8C20-864114E5E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760" y="2645569"/>
            <a:ext cx="4043363" cy="4136231"/>
          </a:xfrm>
          <a:prstGeom prst="rect">
            <a:avLst/>
          </a:prstGeom>
        </p:spPr>
      </p:pic>
      <p:pic>
        <p:nvPicPr>
          <p:cNvPr id="10" name="תמונה 3">
            <a:extLst>
              <a:ext uri="{FF2B5EF4-FFF2-40B4-BE49-F238E27FC236}">
                <a16:creationId xmlns:a16="http://schemas.microsoft.com/office/drawing/2014/main" id="{A8E14363-D026-4B76-9FA8-22101E7F4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19" y="872974"/>
            <a:ext cx="5715000" cy="5715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7677B442-B566-4A74-9845-C3B362199D78}"/>
              </a:ext>
            </a:extLst>
          </p:cNvPr>
          <p:cNvSpPr txBox="1">
            <a:spLocks/>
          </p:cNvSpPr>
          <p:nvPr/>
        </p:nvSpPr>
        <p:spPr>
          <a:xfrm>
            <a:off x="0" y="1589701"/>
            <a:ext cx="11845255" cy="52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ניתן לבנות את גרף החישוב בכמה דרכים ויכולים להתקבל גרפים שונים לאותה פונקציה</a:t>
            </a:r>
          </a:p>
          <a:p>
            <a:r>
              <a:rPr lang="he-IL" dirty="0"/>
              <a:t>נציג כאן את שיטת "הקילוף" לבניית גרף פונקציה בה נבנה את הגרף ע"פ סדר פעולות החשבון מהסוף להתחלה כך שנתחיל בפעולה האחרונה המתבצעת </a:t>
            </a:r>
          </a:p>
          <a:p>
            <a:r>
              <a:rPr lang="he-IL" dirty="0"/>
              <a:t>כל קילוף הוא משתנה בינים (תת-פונקציה) שיחושב בנפרד </a:t>
            </a:r>
            <a:br>
              <a:rPr lang="en-US" dirty="0"/>
            </a:br>
            <a:r>
              <a:rPr lang="he-IL" dirty="0"/>
              <a:t>ויקבל אות משל עצמו</a:t>
            </a:r>
          </a:p>
          <a:p>
            <a:r>
              <a:rPr lang="he-IL" dirty="0"/>
              <a:t>במידה וחישוב של משתנה ביניים אחד לא תלוי בחישוב של </a:t>
            </a:r>
            <a:br>
              <a:rPr lang="en-US" dirty="0"/>
            </a:br>
            <a:r>
              <a:rPr lang="he-IL" dirty="0"/>
              <a:t>משתנה בינים אחר, הם יופיעו באותו שכבה </a:t>
            </a:r>
            <a:br>
              <a:rPr lang="en-US" dirty="0"/>
            </a:br>
            <a:r>
              <a:rPr lang="he-IL" dirty="0"/>
              <a:t>בגרף החישוב</a:t>
            </a:r>
          </a:p>
          <a:p>
            <a:r>
              <a:rPr lang="he-IL" dirty="0"/>
              <a:t>במידה ומשתנה ביניים בקילוף כבר הופיע </a:t>
            </a:r>
            <a:br>
              <a:rPr lang="en-US" dirty="0"/>
            </a:br>
            <a:r>
              <a:rPr lang="he-IL" dirty="0"/>
              <a:t>בקילוף קודם הוא יקבל את אותה אות, </a:t>
            </a:r>
            <a:br>
              <a:rPr lang="en-US" dirty="0"/>
            </a:br>
            <a:r>
              <a:rPr lang="he-IL" dirty="0"/>
              <a:t>ויחושב רק פעם אחת</a:t>
            </a:r>
          </a:p>
          <a:p>
            <a:r>
              <a:rPr lang="he-IL" dirty="0"/>
              <a:t>בכדי לשמור על הסדר של השכבות, נגדיר </a:t>
            </a:r>
            <a:br>
              <a:rPr lang="en-US" dirty="0"/>
            </a:br>
            <a:r>
              <a:rPr lang="he-IL" dirty="0"/>
              <a:t>משתנה ביניים שהוא פשוט הערך של הקלט שלו </a:t>
            </a:r>
          </a:p>
          <a:p>
            <a:r>
              <a:rPr lang="he-IL" dirty="0"/>
              <a:t>בשכבה הכי שמאלית יופיעו אך ורק משתני הפונקציה המקוריים.</a:t>
            </a:r>
          </a:p>
        </p:txBody>
      </p:sp>
    </p:spTree>
    <p:extLst>
      <p:ext uri="{BB962C8B-B14F-4D97-AF65-F5344CB8AC3E}">
        <p14:creationId xmlns:p14="http://schemas.microsoft.com/office/powerpoint/2010/main" val="25653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EADCAC-DB11-478E-8D7E-4F5DBC92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0744"/>
            <a:ext cx="11912367" cy="989912"/>
          </a:xfrm>
        </p:spPr>
        <p:txBody>
          <a:bodyPr/>
          <a:lstStyle/>
          <a:p>
            <a:r>
              <a:rPr lang="he-IL" dirty="0"/>
              <a:t>איפה אנחנו בלימוד החומר של השנה: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97FD5-CE69-44FE-9ED2-277120089368}"/>
              </a:ext>
            </a:extLst>
          </p:cNvPr>
          <p:cNvSpPr txBox="1"/>
          <p:nvPr/>
        </p:nvSpPr>
        <p:spPr>
          <a:xfrm>
            <a:off x="139485" y="969168"/>
            <a:ext cx="1177288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/>
              <a:t>למדנו: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פיתון – תכנות בסיסי, מחלקות בפיתו, </a:t>
            </a:r>
            <a:r>
              <a:rPr lang="he-IL" sz="2400" dirty="0" err="1"/>
              <a:t>וקטוריזציה</a:t>
            </a:r>
            <a:r>
              <a:rPr lang="he-IL" sz="2400" dirty="0"/>
              <a:t> של הקוד (</a:t>
            </a:r>
            <a:r>
              <a:rPr lang="en-US" sz="2400" dirty="0"/>
              <a:t>NumPy</a:t>
            </a:r>
            <a:r>
              <a:rPr lang="he-IL" sz="2400" dirty="0"/>
              <a:t>)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רקע מתמטי –משפחות של פונקציות, הכללה וקרוב לטבלה, רגרסיה לינארית, קרוב בעזרת נגזרת</a:t>
            </a:r>
          </a:p>
          <a:p>
            <a:pPr algn="r" rtl="1"/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E8FC1-CB33-4E7D-B54A-0F3663B27951}"/>
              </a:ext>
            </a:extLst>
          </p:cNvPr>
          <p:cNvSpPr txBox="1"/>
          <p:nvPr/>
        </p:nvSpPr>
        <p:spPr>
          <a:xfrm>
            <a:off x="139485" y="2195514"/>
            <a:ext cx="1177288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/>
              <a:t>מה עכשיו -</a:t>
            </a:r>
            <a:r>
              <a:rPr lang="he-IL" sz="2400" u="sng" dirty="0"/>
              <a:t>רשתות נוירונים:</a:t>
            </a:r>
          </a:p>
          <a:p>
            <a:pPr marL="457200" lvl="8" indent="-4572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0000"/>
                </a:solidFill>
              </a:rPr>
              <a:t>רגרסיה לוגית</a:t>
            </a:r>
          </a:p>
          <a:p>
            <a:pPr marL="457200" lvl="6" indent="-4572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0000"/>
                </a:solidFill>
              </a:rPr>
              <a:t>גרף חישוב</a:t>
            </a:r>
          </a:p>
          <a:p>
            <a:pPr marL="457200" lvl="6" indent="-4572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0000"/>
                </a:solidFill>
              </a:rPr>
              <a:t>רשתות נוירונים רדודות</a:t>
            </a:r>
          </a:p>
          <a:p>
            <a:pPr marL="457200" lvl="6" indent="-4572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0000"/>
                </a:solidFill>
              </a:rPr>
              <a:t>רשת נוירונים עמוקה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4C57B-3BFC-43F3-AD62-52BECF207749}"/>
              </a:ext>
            </a:extLst>
          </p:cNvPr>
          <p:cNvSpPr txBox="1"/>
          <p:nvPr/>
        </p:nvSpPr>
        <p:spPr>
          <a:xfrm>
            <a:off x="6307810" y="4134506"/>
            <a:ext cx="5604556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/>
              <a:t>ואז –</a:t>
            </a:r>
            <a:r>
              <a:rPr lang="he-IL" sz="2400" u="sng" dirty="0"/>
              <a:t>פיתוח פרויקט</a:t>
            </a:r>
            <a:r>
              <a:rPr lang="he-IL" sz="2400" dirty="0"/>
              <a:t>:</a:t>
            </a:r>
          </a:p>
          <a:p>
            <a:pPr algn="r" rtl="1"/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en-US" sz="2400" b="1" dirty="0"/>
              <a:t>Bias vs. variance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en-US" sz="2400" b="1" dirty="0"/>
              <a:t>Regularization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he-IL" sz="2400" b="1" dirty="0"/>
              <a:t>נגזרות נעלמות ומתפוצצות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en-US" sz="2400" b="1" dirty="0"/>
              <a:t>Mini-batch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96F57-780C-43CD-A42F-9D6E64D6D82F}"/>
              </a:ext>
            </a:extLst>
          </p:cNvPr>
          <p:cNvSpPr txBox="1"/>
          <p:nvPr/>
        </p:nvSpPr>
        <p:spPr>
          <a:xfrm>
            <a:off x="139484" y="4134506"/>
            <a:ext cx="6168325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1">
            <a:spAutoFit/>
          </a:bodyPr>
          <a:lstStyle/>
          <a:p>
            <a:pPr marL="285750" indent="-285750" algn="r" rtl="1" fontAlgn="t">
              <a:buFont typeface="Arial" panose="020B0604020202020204" pitchFamily="34" charset="0"/>
              <a:buChar char="•"/>
            </a:pPr>
            <a:endParaRPr lang="he-IL" sz="2400" b="1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en-US" sz="2400" b="1" dirty="0"/>
              <a:t>Adam &amp; Momentum</a:t>
            </a:r>
            <a:endParaRPr lang="he-IL" sz="2400" dirty="0"/>
          </a:p>
          <a:p>
            <a:pPr marL="285750" indent="-285750" algn="r" rtl="1" eaLnBrk="1" fontAlgn="auto" latinLnBrk="0" hangingPunct="1">
              <a:buFont typeface="Arial" panose="020B0604020202020204" pitchFamily="34" charset="0"/>
              <a:buChar char="•"/>
            </a:pPr>
            <a:r>
              <a:rPr lang="he-IL" sz="2400" b="1" dirty="0"/>
              <a:t>כיוונון </a:t>
            </a:r>
            <a:r>
              <a:rPr lang="en-US" sz="2400" b="1" dirty="0"/>
              <a:t>hyper parameters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he-IL" sz="2400" b="1" dirty="0"/>
              <a:t>ביצועי המערכת לעומת ביצועים אנושיים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he-IL" sz="2400" b="1" dirty="0"/>
              <a:t>ניתוח שגיאה</a:t>
            </a:r>
            <a:endParaRPr lang="he-IL" sz="2400" dirty="0"/>
          </a:p>
          <a:p>
            <a:pPr marL="285750" indent="-285750" algn="r" rtl="1" fontAlgn="t">
              <a:buFont typeface="Arial" panose="020B0604020202020204" pitchFamily="34" charset="0"/>
              <a:buChar char="•"/>
            </a:pPr>
            <a:r>
              <a:rPr lang="he-IL" sz="2400" b="1" dirty="0"/>
              <a:t>מתחילים פרויקט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64162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A9303C-3C29-46BF-A4A3-1A5E560771F8}"/>
              </a:ext>
            </a:extLst>
          </p:cNvPr>
          <p:cNvSpPr txBox="1">
            <a:spLocks/>
          </p:cNvSpPr>
          <p:nvPr/>
        </p:nvSpPr>
        <p:spPr>
          <a:xfrm>
            <a:off x="0" y="969168"/>
            <a:ext cx="11747715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בנו גרף חישוב של הפונקציה הבאה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64DA4EA-FFC3-48DA-9100-52B57FB9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9" y="1173617"/>
            <a:ext cx="4531983" cy="3132196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1601F765-56CC-41C7-8BB4-B2B8D69742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37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dirty="0"/>
              <a:t>תרגיל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5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194E997F-FCDE-4FC6-B07B-EBE4DA55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" y="969168"/>
            <a:ext cx="2689878" cy="2171644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B3A70B-66A2-40DD-B8C4-C766AD397765}"/>
              </a:ext>
            </a:extLst>
          </p:cNvPr>
          <p:cNvSpPr txBox="1">
            <a:spLocks/>
          </p:cNvSpPr>
          <p:nvPr/>
        </p:nvSpPr>
        <p:spPr>
          <a:xfrm>
            <a:off x="433953" y="772773"/>
            <a:ext cx="11623727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נחזור לפונקציה </a:t>
            </a:r>
            <a:r>
              <a:rPr lang="en-US" dirty="0"/>
              <a:t>J(</a:t>
            </a:r>
            <a:r>
              <a:rPr lang="en-US" dirty="0" err="1"/>
              <a:t>a,b,c</a:t>
            </a:r>
            <a:r>
              <a:rPr lang="en-US" dirty="0"/>
              <a:t>) = 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/>
              <a:t>2ab - </a:t>
            </a:r>
            <a:r>
              <a:rPr lang="en-US" dirty="0" err="1"/>
              <a:t>bc</a:t>
            </a:r>
            <a:r>
              <a:rPr lang="en-US" dirty="0"/>
              <a:t>)</a:t>
            </a:r>
          </a:p>
          <a:p>
            <a:r>
              <a:rPr lang="he-IL" dirty="0"/>
              <a:t>בכדי לגזור את </a:t>
            </a:r>
            <a:r>
              <a:rPr lang="en-US" dirty="0"/>
              <a:t>J</a:t>
            </a:r>
            <a:r>
              <a:rPr lang="he-IL" dirty="0"/>
              <a:t> לפי כל אחד מהמשתנים ניתן להעזר בכלל השרשרת:</a:t>
            </a:r>
          </a:p>
          <a:p>
            <a:r>
              <a:rPr lang="he-IL" dirty="0"/>
              <a:t>שימו לב שלמעשה לפי גרף החישוב, </a:t>
            </a:r>
            <a:r>
              <a:rPr lang="en-US" dirty="0"/>
              <a:t>J</a:t>
            </a:r>
            <a:r>
              <a:rPr lang="he-IL" dirty="0"/>
              <a:t> הוא פונקציה של </a:t>
            </a:r>
            <a:r>
              <a:rPr lang="en-US" dirty="0"/>
              <a:t>z</a:t>
            </a:r>
            <a:r>
              <a:rPr lang="he-IL" dirty="0"/>
              <a:t> ו </a:t>
            </a:r>
            <a:r>
              <a:rPr lang="en-US" dirty="0"/>
              <a:t>z</a:t>
            </a:r>
            <a:r>
              <a:rPr lang="he-IL" dirty="0"/>
              <a:t> היא </a:t>
            </a:r>
            <a:br>
              <a:rPr lang="en-US" dirty="0"/>
            </a:br>
            <a:r>
              <a:rPr lang="he-IL" dirty="0"/>
              <a:t>פונקציה של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r>
              <a:rPr lang="he-IL" dirty="0"/>
              <a:t> ורק הן פונקציות של הפרמטרים המקוריים </a:t>
            </a:r>
            <a:r>
              <a:rPr lang="en-US" dirty="0" err="1"/>
              <a:t>a,b,c</a:t>
            </a:r>
            <a:endParaRPr lang="en-US" dirty="0"/>
          </a:p>
          <a:p>
            <a:r>
              <a:rPr lang="he-IL" dirty="0"/>
              <a:t>כלל השרשרת אומר שבכדי לגזור את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a</a:t>
            </a:r>
            <a:r>
              <a:rPr lang="he-IL" dirty="0"/>
              <a:t> אני יכול לגזור את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z</a:t>
            </a:r>
            <a:r>
              <a:rPr lang="he-IL" dirty="0"/>
              <a:t> </a:t>
            </a:r>
            <a:br>
              <a:rPr lang="en-US" dirty="0"/>
            </a:br>
            <a:r>
              <a:rPr lang="he-IL" dirty="0"/>
              <a:t>ולהכפיל בנגזרת של </a:t>
            </a:r>
            <a:r>
              <a:rPr lang="en-US" dirty="0"/>
              <a:t>z</a:t>
            </a:r>
            <a:r>
              <a:rPr lang="he-IL" dirty="0"/>
              <a:t> לפי </a:t>
            </a:r>
            <a:r>
              <a:rPr lang="en-US" dirty="0"/>
              <a:t>v</a:t>
            </a:r>
            <a:r>
              <a:rPr lang="he-IL" dirty="0"/>
              <a:t> ושוב לפי כלל השרשרת בנגזרת של </a:t>
            </a:r>
            <a:r>
              <a:rPr lang="en-US" dirty="0"/>
              <a:t>v</a:t>
            </a:r>
            <a:r>
              <a:rPr lang="he-IL" dirty="0"/>
              <a:t> לפי </a:t>
            </a:r>
            <a:r>
              <a:rPr lang="en-US" dirty="0"/>
              <a:t>a</a:t>
            </a:r>
            <a:r>
              <a:rPr lang="he-IL" dirty="0"/>
              <a:t>. </a:t>
            </a:r>
          </a:p>
          <a:p>
            <a:r>
              <a:rPr lang="he-IL" dirty="0"/>
              <a:t>בעזרת גרף החישוב הדבר נעשה קל מאד:</a:t>
            </a:r>
          </a:p>
          <a:p>
            <a:pPr lvl="1"/>
            <a:r>
              <a:rPr lang="he-IL" dirty="0"/>
              <a:t>מתחילים בקדקוד האחרון (שמחשב את הפונקציה הסופית)</a:t>
            </a:r>
          </a:p>
          <a:p>
            <a:pPr lvl="1"/>
            <a:r>
              <a:rPr lang="he-IL" dirty="0"/>
              <a:t>כעת, בכל שלב נחשב את הנגזרת המקומית ונכפיל בערך הנגזרת שחישבנו בשלב הקודם</a:t>
            </a:r>
          </a:p>
          <a:p>
            <a:pPr lvl="1"/>
            <a:r>
              <a:rPr lang="he-IL" dirty="0"/>
              <a:t>במידה ולפונקציה יש יותר ממשתנה אחד, כל נגזרת חלקית שולחים במורד הגרף המתאים לה</a:t>
            </a:r>
          </a:p>
          <a:p>
            <a:pPr lvl="1"/>
            <a:r>
              <a:rPr lang="he-IL" dirty="0"/>
              <a:t>במידה ויש יותר מנגזרת אחת הנכנסת לקדקוד מכפילים את הנגזרת של הקדקוד בסכום הנגזרות הנכנסות</a:t>
            </a:r>
          </a:p>
          <a:p>
            <a:pPr lvl="1"/>
            <a:r>
              <a:rPr lang="he-IL" dirty="0"/>
              <a:t>כמו בחישוב הפונקציה, לחישוב הנגזרת צריך רק לדעת לחשב את הנגזרת המקומית ולהכפיל בערך הנגזרת שחושבה בשלב הקודם וזה משמעות השם חלחול לאחור (</a:t>
            </a:r>
            <a:r>
              <a:rPr lang="en-US" dirty="0"/>
              <a:t>backward propagation</a:t>
            </a:r>
            <a:r>
              <a:rPr lang="he-IL" dirty="0"/>
              <a:t>)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1B9C5430-68BE-434D-83E2-472FCEAC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53" y="0"/>
            <a:ext cx="11623727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גזירה בגרף בעזרת כלל השרשרת –</a:t>
            </a:r>
            <a:r>
              <a:rPr lang="en-US" sz="4000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9407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5">
            <a:extLst>
              <a:ext uri="{FF2B5EF4-FFF2-40B4-BE49-F238E27FC236}">
                <a16:creationId xmlns:a16="http://schemas.microsoft.com/office/drawing/2014/main" id="{D5F91065-2D30-41C1-B554-EF15A9A3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1" y="1847978"/>
            <a:ext cx="4081072" cy="845301"/>
          </a:xfrm>
          <a:prstGeom prst="rect">
            <a:avLst/>
          </a:prstGeom>
        </p:spPr>
      </p:pic>
      <p:pic>
        <p:nvPicPr>
          <p:cNvPr id="3" name="תמונה 4">
            <a:extLst>
              <a:ext uri="{FF2B5EF4-FFF2-40B4-BE49-F238E27FC236}">
                <a16:creationId xmlns:a16="http://schemas.microsoft.com/office/drawing/2014/main" id="{CFF86511-C911-4B3B-B0DD-5372E6C0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" y="2999329"/>
            <a:ext cx="4419600" cy="3046408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7B301CD-3B8C-4B14-B654-E3D0E69C167D}"/>
              </a:ext>
            </a:extLst>
          </p:cNvPr>
          <p:cNvSpPr txBox="1">
            <a:spLocks/>
          </p:cNvSpPr>
          <p:nvPr/>
        </p:nvSpPr>
        <p:spPr>
          <a:xfrm>
            <a:off x="636219" y="898491"/>
            <a:ext cx="11422874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בהינתן ש </a:t>
            </a:r>
            <a:r>
              <a:rPr lang="en-US" dirty="0"/>
              <a:t>J(</a:t>
            </a:r>
            <a:r>
              <a:rPr lang="en-US" dirty="0" err="1"/>
              <a:t>a,b,c</a:t>
            </a:r>
            <a:r>
              <a:rPr lang="en-US" dirty="0"/>
              <a:t>) = 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/>
              <a:t>2ab - </a:t>
            </a:r>
            <a:r>
              <a:rPr lang="en-US" dirty="0" err="1"/>
              <a:t>bc</a:t>
            </a:r>
            <a:r>
              <a:rPr lang="en-US" dirty="0"/>
              <a:t>)=6ab - 3bc</a:t>
            </a:r>
            <a:r>
              <a:rPr lang="he-IL" dirty="0"/>
              <a:t> בואו נגזור את </a:t>
            </a:r>
            <a:r>
              <a:rPr lang="en-US" dirty="0"/>
              <a:t>J</a:t>
            </a:r>
            <a:r>
              <a:rPr lang="he-IL" dirty="0"/>
              <a:t> ישירות ואז נגזור אותו לפי כלל השרשרת ונראה שמקבלים אותו דבר    </a:t>
            </a:r>
            <a:r>
              <a:rPr lang="en-US" dirty="0"/>
              <a:t> </a:t>
            </a:r>
          </a:p>
          <a:p>
            <a:r>
              <a:rPr lang="he-IL" dirty="0"/>
              <a:t>לכן אם נגזור את </a:t>
            </a:r>
            <a:r>
              <a:rPr lang="en-US" dirty="0"/>
              <a:t>J</a:t>
            </a:r>
            <a:r>
              <a:rPr lang="he-IL" dirty="0"/>
              <a:t> לפי כל אחד מהפרמטרים נקבל:</a:t>
            </a:r>
            <a:br>
              <a:rPr lang="en-US" dirty="0"/>
            </a:br>
            <a:r>
              <a:rPr lang="he-IL" dirty="0"/>
              <a:t>  </a:t>
            </a:r>
          </a:p>
          <a:p>
            <a:r>
              <a:rPr lang="he-IL" dirty="0"/>
              <a:t>מה יקרה שנגזור את </a:t>
            </a:r>
            <a:r>
              <a:rPr lang="en-US" dirty="0"/>
              <a:t>J</a:t>
            </a:r>
            <a:r>
              <a:rPr lang="he-IL" dirty="0"/>
              <a:t> במורד הגרף:</a:t>
            </a:r>
          </a:p>
          <a:p>
            <a:pPr lvl="1"/>
            <a:r>
              <a:rPr lang="he-IL" dirty="0"/>
              <a:t>תחילה נגזור את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z</a:t>
            </a:r>
            <a:r>
              <a:rPr lang="he-IL" dirty="0"/>
              <a:t> ונקבל 3</a:t>
            </a:r>
          </a:p>
          <a:p>
            <a:pPr lvl="1"/>
            <a:r>
              <a:rPr lang="he-IL" dirty="0"/>
              <a:t>כעת נגזור את </a:t>
            </a:r>
            <a:r>
              <a:rPr lang="en-US" dirty="0"/>
              <a:t>z</a:t>
            </a:r>
            <a:r>
              <a:rPr lang="he-IL" dirty="0"/>
              <a:t> לפי </a:t>
            </a:r>
            <a:r>
              <a:rPr lang="en-US" dirty="0"/>
              <a:t>v</a:t>
            </a:r>
            <a:r>
              <a:rPr lang="he-IL" dirty="0"/>
              <a:t> ונכפיל בנגזרת הנכנסת (</a:t>
            </a:r>
            <a:r>
              <a:rPr lang="en-US" dirty="0"/>
              <a:t>=3</a:t>
            </a:r>
            <a:r>
              <a:rPr lang="he-IL" dirty="0"/>
              <a:t>) וגם </a:t>
            </a:r>
            <a:br>
              <a:rPr lang="en-US" dirty="0"/>
            </a:br>
            <a:r>
              <a:rPr lang="he-IL" dirty="0"/>
              <a:t>את הנגזרת לפי </a:t>
            </a:r>
            <a:r>
              <a:rPr lang="en-US" dirty="0"/>
              <a:t>u</a:t>
            </a:r>
            <a:r>
              <a:rPr lang="he-IL" dirty="0"/>
              <a:t> נכפיל ב 3.</a:t>
            </a:r>
          </a:p>
          <a:p>
            <a:pPr lvl="1"/>
            <a:r>
              <a:rPr lang="he-IL" dirty="0"/>
              <a:t>כל נגזרת חלקית נשלח במורד הגרף המתאים לה</a:t>
            </a:r>
          </a:p>
          <a:p>
            <a:pPr lvl="1"/>
            <a:r>
              <a:rPr lang="he-IL" dirty="0"/>
              <a:t>כנ"ל נחשב את הנגזרת של </a:t>
            </a:r>
            <a:r>
              <a:rPr lang="en-US" dirty="0"/>
              <a:t>v</a:t>
            </a:r>
            <a:r>
              <a:rPr lang="he-IL" dirty="0"/>
              <a:t> לפי </a:t>
            </a:r>
            <a:r>
              <a:rPr lang="en-US" dirty="0"/>
              <a:t>a</a:t>
            </a:r>
            <a:r>
              <a:rPr lang="he-IL" dirty="0"/>
              <a:t> ו </a:t>
            </a:r>
            <a:r>
              <a:rPr lang="en-US" dirty="0"/>
              <a:t>b</a:t>
            </a:r>
          </a:p>
          <a:p>
            <a:pPr lvl="1"/>
            <a:r>
              <a:rPr lang="he-IL" dirty="0"/>
              <a:t>ואת הנגזרת של </a:t>
            </a:r>
            <a:r>
              <a:rPr lang="en-US" dirty="0"/>
              <a:t>u</a:t>
            </a:r>
            <a:r>
              <a:rPr lang="he-IL" dirty="0"/>
              <a:t> לפי </a:t>
            </a:r>
            <a:r>
              <a:rPr lang="en-US" dirty="0"/>
              <a:t>b</a:t>
            </a:r>
            <a:r>
              <a:rPr lang="he-IL" dirty="0"/>
              <a:t> ו </a:t>
            </a:r>
            <a:r>
              <a:rPr lang="en-US" dirty="0"/>
              <a:t>c</a:t>
            </a:r>
          </a:p>
          <a:p>
            <a:pPr lvl="1"/>
            <a:r>
              <a:rPr lang="he-IL" dirty="0"/>
              <a:t>כעת ניתן לחשב את הנגזרות הסופיות של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 err="1"/>
              <a:t>a,b,c</a:t>
            </a:r>
            <a:endParaRPr lang="en-US" dirty="0"/>
          </a:p>
          <a:p>
            <a:pPr lvl="1"/>
            <a:r>
              <a:rPr lang="he-IL" dirty="0"/>
              <a:t>שימו לב שבחישוב הנגזרת של </a:t>
            </a:r>
            <a:r>
              <a:rPr lang="en-US" dirty="0"/>
              <a:t>b</a:t>
            </a:r>
            <a:r>
              <a:rPr lang="he-IL" dirty="0"/>
              <a:t> יש לסכום את הנגזרות המגיעות משני הכיוונים </a:t>
            </a:r>
          </a:p>
          <a:p>
            <a:pPr lvl="1"/>
            <a:endParaRPr lang="he-IL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3E9BF6AE-B077-4D92-AA06-E2CB373C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כלל השרשרת בפעולה: חלחול לאחור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618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4D6DCD5A-CA57-490F-A969-111F61DA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" y="2240935"/>
            <a:ext cx="7105650" cy="40767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4C71FF4-1678-494E-BCDA-235A7D39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35"/>
            <a:ext cx="12192000" cy="989912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algn="ctr">
              <a:buSzPts val="6000"/>
            </a:pPr>
            <a:r>
              <a:rPr lang="he-IL" sz="6000" dirty="0">
                <a:sym typeface="Arial"/>
              </a:rPr>
              <a:t>תרגיל 2</a:t>
            </a:r>
            <a:endParaRPr lang="en-US" sz="6000" dirty="0">
              <a:sym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98D69548-4A95-49FE-A6B7-9DAD8DFB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51632"/>
            <a:ext cx="7533670" cy="753367"/>
          </a:xfrm>
          <a:prstGeom prst="rect">
            <a:avLst/>
          </a:prstGeom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60F619FE-9F42-41F3-9540-1D6EE21B9E8A}"/>
              </a:ext>
            </a:extLst>
          </p:cNvPr>
          <p:cNvSpPr txBox="1">
            <a:spLocks/>
          </p:cNvSpPr>
          <p:nvPr/>
        </p:nvSpPr>
        <p:spPr>
          <a:xfrm>
            <a:off x="5283200" y="1981200"/>
            <a:ext cx="6480209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he-IL" sz="2400" dirty="0"/>
              <a:t>גזור את הפונקציה לפי כל אחד מהמשתנים – השתמש בכלל השרשרת ובגרף החישוב הנתון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D0584-181F-428D-B9A3-20F8CE50D4C9}"/>
              </a:ext>
            </a:extLst>
          </p:cNvPr>
          <p:cNvSpPr txBox="1"/>
          <p:nvPr/>
        </p:nvSpPr>
        <p:spPr>
          <a:xfrm>
            <a:off x="128752" y="3276600"/>
            <a:ext cx="381000" cy="24314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?</a:t>
            </a: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800" dirty="0">
              <a:solidFill>
                <a:srgbClr val="FF0000"/>
              </a:solidFill>
            </a:endParaRPr>
          </a:p>
          <a:p>
            <a:r>
              <a:rPr lang="he-IL" sz="2800" dirty="0">
                <a:solidFill>
                  <a:srgbClr val="FF0000"/>
                </a:solidFill>
              </a:rPr>
              <a:t>?</a:t>
            </a: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800" dirty="0">
              <a:solidFill>
                <a:srgbClr val="FF0000"/>
              </a:solidFill>
            </a:endParaRPr>
          </a:p>
          <a:p>
            <a:endParaRPr lang="he-IL" sz="1200" dirty="0">
              <a:solidFill>
                <a:srgbClr val="FF0000"/>
              </a:solidFill>
            </a:endParaRPr>
          </a:p>
          <a:p>
            <a:r>
              <a:rPr lang="he-IL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4C995-4058-4B57-B20C-E3F2AD2BD866}"/>
              </a:ext>
            </a:extLst>
          </p:cNvPr>
          <p:cNvSpPr txBox="1"/>
          <p:nvPr/>
        </p:nvSpPr>
        <p:spPr>
          <a:xfrm>
            <a:off x="7361339" y="4953002"/>
            <a:ext cx="398297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/>
              <a:t>טיפ:</a:t>
            </a:r>
          </a:p>
          <a:p>
            <a:pPr algn="r" rtl="1"/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x</a:t>
            </a:r>
            <a:r>
              <a:rPr lang="en-US" sz="2400" baseline="30000" dirty="0" err="1"/>
              <a:t>n</a:t>
            </a:r>
            <a:r>
              <a:rPr lang="en-US" sz="2400" dirty="0"/>
              <a:t>)’ = </a:t>
            </a:r>
            <a:r>
              <a:rPr lang="en-US" sz="2400" dirty="0" err="1"/>
              <a:t>nx</a:t>
            </a:r>
            <a:r>
              <a:rPr lang="en-US" sz="2400" baseline="30000" dirty="0"/>
              <a:t>(n-1)</a:t>
            </a:r>
            <a:r>
              <a:rPr lang="he-IL" sz="2400" baseline="30000" dirty="0"/>
              <a:t> </a:t>
            </a:r>
            <a:r>
              <a:rPr lang="he-IL" sz="2400" dirty="0"/>
              <a:t>וגם </a:t>
            </a:r>
            <a:r>
              <a:rPr lang="en-US" sz="2400" dirty="0"/>
              <a:t>x</a:t>
            </a:r>
            <a:r>
              <a:rPr lang="en-US" sz="2400" baseline="30000" dirty="0"/>
              <a:t>-n</a:t>
            </a:r>
            <a:r>
              <a:rPr lang="en-US" sz="2400" dirty="0"/>
              <a:t>=1/</a:t>
            </a:r>
            <a:r>
              <a:rPr lang="en-US" sz="2400" dirty="0" err="1"/>
              <a:t>x</a:t>
            </a:r>
            <a:r>
              <a:rPr lang="en-US" sz="2400" baseline="30000" dirty="0" err="1"/>
              <a:t>n</a:t>
            </a:r>
            <a:endParaRPr lang="he-IL" sz="2400" baseline="30000" dirty="0"/>
          </a:p>
          <a:p>
            <a:pPr algn="r" rtl="1"/>
            <a:r>
              <a:rPr lang="he-IL" sz="2400" dirty="0"/>
              <a:t>ולכן:</a:t>
            </a:r>
            <a:endParaRPr lang="en-US" sz="2400" dirty="0"/>
          </a:p>
          <a:p>
            <a:pPr lvl="1"/>
            <a:r>
              <a:rPr lang="en-US" sz="2400" dirty="0"/>
              <a:t>(1/x)’ = (x</a:t>
            </a:r>
            <a:r>
              <a:rPr lang="en-US" sz="2400" baseline="30000" dirty="0"/>
              <a:t>-1</a:t>
            </a:r>
            <a:r>
              <a:rPr lang="en-US" sz="2400" dirty="0"/>
              <a:t>)’ = -x</a:t>
            </a:r>
            <a:r>
              <a:rPr lang="en-US" sz="2400" baseline="30000" dirty="0"/>
              <a:t>-2</a:t>
            </a:r>
            <a:r>
              <a:rPr lang="en-US" sz="2400" dirty="0"/>
              <a:t> = -1/x</a:t>
            </a:r>
            <a:r>
              <a:rPr lang="en-US" sz="2400" baseline="30000" dirty="0"/>
              <a:t>-2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612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0316E645-094C-4683-B306-E2096A59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781300"/>
            <a:ext cx="7105650" cy="40767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12EDDA40-4E62-4664-BA33-CAC8A05F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9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פתרון תרגיל 2</a:t>
            </a:r>
            <a:endParaRPr lang="en-US" sz="4000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6355E0A5-1E50-4B32-AC51-D3542604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51632"/>
            <a:ext cx="7533670" cy="753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EFB9D-F6C4-48E8-9576-5B31F2795CF2}"/>
              </a:ext>
            </a:extLst>
          </p:cNvPr>
          <p:cNvSpPr txBox="1"/>
          <p:nvPr/>
        </p:nvSpPr>
        <p:spPr>
          <a:xfrm>
            <a:off x="7753350" y="4267200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71BCD-4CF8-45BC-A4E5-8D49BB5C963B}"/>
              </a:ext>
            </a:extLst>
          </p:cNvPr>
          <p:cNvSpPr txBox="1"/>
          <p:nvPr/>
        </p:nvSpPr>
        <p:spPr>
          <a:xfrm>
            <a:off x="6534150" y="3657600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5531A-1E12-4ED9-84E5-382FFB4E35AE}"/>
              </a:ext>
            </a:extLst>
          </p:cNvPr>
          <p:cNvSpPr txBox="1"/>
          <p:nvPr/>
        </p:nvSpPr>
        <p:spPr>
          <a:xfrm>
            <a:off x="6356563" y="4937234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CB293-BFBA-4669-87EE-873017109F10}"/>
              </a:ext>
            </a:extLst>
          </p:cNvPr>
          <p:cNvSpPr txBox="1"/>
          <p:nvPr/>
        </p:nvSpPr>
        <p:spPr>
          <a:xfrm>
            <a:off x="4400879" y="3061811"/>
            <a:ext cx="9219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-5/v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^2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656FB-80AA-48D6-99BC-DEC11C71AAB4}"/>
              </a:ext>
            </a:extLst>
          </p:cNvPr>
          <p:cNvSpPr txBox="1"/>
          <p:nvPr/>
        </p:nvSpPr>
        <p:spPr>
          <a:xfrm>
            <a:off x="-22568" y="4007069"/>
            <a:ext cx="29187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(-45/(3w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+2w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-5b)^2 + 5w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endParaRPr lang="he-IL" baseline="-25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10E1D-78D1-45F3-922D-F8FE815C373D}"/>
              </a:ext>
            </a:extLst>
          </p:cNvPr>
          <p:cNvSpPr txBox="1"/>
          <p:nvPr/>
        </p:nvSpPr>
        <p:spPr>
          <a:xfrm>
            <a:off x="4783768" y="4911417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11406-F280-483B-8A1B-9963652F24B2}"/>
              </a:ext>
            </a:extLst>
          </p:cNvPr>
          <p:cNvSpPr txBox="1"/>
          <p:nvPr/>
        </p:nvSpPr>
        <p:spPr>
          <a:xfrm>
            <a:off x="4852435" y="5870367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E6CC9-E497-4B26-96BE-74BCED31DCD3}"/>
              </a:ext>
            </a:extLst>
          </p:cNvPr>
          <p:cNvSpPr txBox="1"/>
          <p:nvPr/>
        </p:nvSpPr>
        <p:spPr>
          <a:xfrm>
            <a:off x="3292992" y="5876835"/>
            <a:ext cx="2286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94413428-65B0-43EF-842A-7E448DD8C9CD}"/>
              </a:ext>
            </a:extLst>
          </p:cNvPr>
          <p:cNvSpPr/>
          <p:nvPr/>
        </p:nvSpPr>
        <p:spPr>
          <a:xfrm>
            <a:off x="3427585" y="4542085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endParaRPr lang="he-IL" baseline="-25000" dirty="0">
              <a:solidFill>
                <a:srgbClr val="FF0000"/>
              </a:solidFill>
            </a:endParaRPr>
          </a:p>
        </p:txBody>
      </p:sp>
      <p:sp>
        <p:nvSpPr>
          <p:cNvPr id="14" name="מלבן 17">
            <a:extLst>
              <a:ext uri="{FF2B5EF4-FFF2-40B4-BE49-F238E27FC236}">
                <a16:creationId xmlns:a16="http://schemas.microsoft.com/office/drawing/2014/main" id="{8EE7C913-B38A-4625-84D6-CEC979863211}"/>
              </a:ext>
            </a:extLst>
          </p:cNvPr>
          <p:cNvSpPr/>
          <p:nvPr/>
        </p:nvSpPr>
        <p:spPr>
          <a:xfrm>
            <a:off x="3214588" y="5163665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endParaRPr lang="he-IL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79A13-23D4-44E4-86C2-132EE0A8BCCA}"/>
              </a:ext>
            </a:extLst>
          </p:cNvPr>
          <p:cNvSpPr txBox="1"/>
          <p:nvPr/>
        </p:nvSpPr>
        <p:spPr>
          <a:xfrm>
            <a:off x="4747076" y="3710152"/>
            <a:ext cx="10250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-10/v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^2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EE362-C781-4899-86F0-F66FAF769D40}"/>
              </a:ext>
            </a:extLst>
          </p:cNvPr>
          <p:cNvSpPr txBox="1"/>
          <p:nvPr/>
        </p:nvSpPr>
        <p:spPr>
          <a:xfrm>
            <a:off x="-106285" y="4883370"/>
            <a:ext cx="29187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(-30/(3w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+2w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-5b)^2 + 5w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endParaRPr lang="he-IL" baseline="-250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60B604-3303-42CF-B292-F0E0C009C78E}"/>
              </a:ext>
            </a:extLst>
          </p:cNvPr>
          <p:cNvSpPr txBox="1"/>
          <p:nvPr/>
        </p:nvSpPr>
        <p:spPr>
          <a:xfrm>
            <a:off x="-38542" y="5847912"/>
            <a:ext cx="29187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(75/(3w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+2w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-5b)^2 + 5</a:t>
            </a:r>
            <a:endParaRPr lang="he-IL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4AE29-2019-4767-9419-20104E0491D1}"/>
              </a:ext>
            </a:extLst>
          </p:cNvPr>
          <p:cNvSpPr txBox="1"/>
          <p:nvPr/>
        </p:nvSpPr>
        <p:spPr>
          <a:xfrm>
            <a:off x="454586" y="3465818"/>
            <a:ext cx="40891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3(-5/v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^2 -10/v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^2) = -45/v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^2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3">
            <a:extLst>
              <a:ext uri="{FF2B5EF4-FFF2-40B4-BE49-F238E27FC236}">
                <a16:creationId xmlns:a16="http://schemas.microsoft.com/office/drawing/2014/main" id="{69D25911-633D-4388-925B-C75B521D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658"/>
            <a:ext cx="3114675" cy="2514600"/>
          </a:xfrm>
          <a:prstGeom prst="rect">
            <a:avLst/>
          </a:prstGeom>
        </p:spPr>
      </p:pic>
      <p:pic>
        <p:nvPicPr>
          <p:cNvPr id="3" name="תמונה 14">
            <a:extLst>
              <a:ext uri="{FF2B5EF4-FFF2-40B4-BE49-F238E27FC236}">
                <a16:creationId xmlns:a16="http://schemas.microsoft.com/office/drawing/2014/main" id="{61D024D0-071B-4208-BE66-F1CBD44E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55" y="4259181"/>
            <a:ext cx="3114675" cy="2514600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8C72C74-C4C7-48D2-ADE7-858A8551BAD4}"/>
              </a:ext>
            </a:extLst>
          </p:cNvPr>
          <p:cNvSpPr txBox="1">
            <a:spLocks/>
          </p:cNvSpPr>
          <p:nvPr/>
        </p:nvSpPr>
        <p:spPr>
          <a:xfrm>
            <a:off x="1066800" y="904956"/>
            <a:ext cx="10887511" cy="610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לסיכום, כאשר מסתכלים על חישוב </a:t>
            </a:r>
            <a:r>
              <a:rPr lang="en-US" dirty="0"/>
              <a:t>J</a:t>
            </a:r>
            <a:r>
              <a:rPr lang="he-IL" dirty="0"/>
              <a:t> כעל גרף חישוב ניתן להבין את משמעות השם חלחול קדימה (</a:t>
            </a:r>
            <a:r>
              <a:rPr lang="en-US" dirty="0"/>
              <a:t>forward propagation</a:t>
            </a:r>
            <a:r>
              <a:rPr lang="he-IL" dirty="0"/>
              <a:t>) וחלחול אחורה (</a:t>
            </a:r>
            <a:r>
              <a:rPr lang="en-US" dirty="0"/>
              <a:t>backward propagation</a:t>
            </a:r>
            <a:r>
              <a:rPr lang="he-IL" dirty="0"/>
              <a:t>):</a:t>
            </a:r>
            <a:endParaRPr lang="en-US" dirty="0"/>
          </a:p>
          <a:p>
            <a:r>
              <a:rPr lang="he-IL" dirty="0"/>
              <a:t>חלחול קדימה כאשר מדברים על השלב של חישוב </a:t>
            </a:r>
            <a:r>
              <a:rPr lang="en-US" dirty="0"/>
              <a:t>J</a:t>
            </a:r>
            <a:r>
              <a:rPr lang="he-IL" dirty="0"/>
              <a:t> באלגוריתם: </a:t>
            </a:r>
          </a:p>
          <a:p>
            <a:r>
              <a:rPr lang="he-IL" dirty="0"/>
              <a:t>החישוב נעשה משמאל לימין - קדימה עם הגרף:</a:t>
            </a:r>
          </a:p>
          <a:p>
            <a:pPr lvl="1"/>
            <a:r>
              <a:rPr lang="he-IL" dirty="0"/>
              <a:t>ראשית מחשבים את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r>
              <a:rPr lang="he-IL" dirty="0"/>
              <a:t>, אח"כ מחשבים את </a:t>
            </a:r>
            <a:r>
              <a:rPr lang="en-US" dirty="0"/>
              <a:t>z</a:t>
            </a:r>
            <a:r>
              <a:rPr lang="he-IL" dirty="0"/>
              <a:t>, לבסוף מחשבים את </a:t>
            </a:r>
            <a:r>
              <a:rPr lang="en-US" dirty="0"/>
              <a:t>J</a:t>
            </a:r>
            <a:endParaRPr lang="he-IL" dirty="0"/>
          </a:p>
          <a:p>
            <a:r>
              <a:rPr lang="he-IL" dirty="0"/>
              <a:t>חלחול אחורה: כאשר מדברים על השלב של חישוב הנגזרת של </a:t>
            </a:r>
            <a:r>
              <a:rPr lang="en-US" dirty="0"/>
              <a:t>J</a:t>
            </a:r>
            <a:r>
              <a:rPr lang="he-IL" dirty="0"/>
              <a:t> לפי כל אחד </a:t>
            </a:r>
            <a:br>
              <a:rPr lang="en-US" dirty="0"/>
            </a:br>
            <a:r>
              <a:rPr lang="he-IL" dirty="0"/>
              <a:t>מהמשתנים. החישוב נעשה מימין לשמאל במורד הגרף:</a:t>
            </a:r>
          </a:p>
          <a:p>
            <a:pPr lvl="1"/>
            <a:r>
              <a:rPr lang="he-IL" dirty="0"/>
              <a:t>ראשית מחשבים את הנגזרת של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z</a:t>
            </a:r>
            <a:endParaRPr lang="he-IL" dirty="0"/>
          </a:p>
          <a:p>
            <a:pPr lvl="1"/>
            <a:r>
              <a:rPr lang="he-IL" dirty="0"/>
              <a:t>אז מחשבים את הנגזרת של </a:t>
            </a:r>
            <a:r>
              <a:rPr lang="en-US" dirty="0"/>
              <a:t>z</a:t>
            </a:r>
            <a:r>
              <a:rPr lang="he-IL" dirty="0"/>
              <a:t> לפי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r>
              <a:rPr lang="he-IL" dirty="0"/>
              <a:t> </a:t>
            </a:r>
          </a:p>
          <a:p>
            <a:pPr lvl="1"/>
            <a:r>
              <a:rPr lang="he-IL" dirty="0"/>
              <a:t>ומכפילים בנגזרת של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z</a:t>
            </a:r>
            <a:r>
              <a:rPr lang="he-IL" dirty="0"/>
              <a:t> לקבלת הנגזרת של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endParaRPr lang="he-IL" dirty="0"/>
          </a:p>
          <a:p>
            <a:pPr lvl="1"/>
            <a:r>
              <a:rPr lang="he-IL" dirty="0"/>
              <a:t>ולבסוף מחשבים את הנגזרת של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r>
              <a:rPr lang="he-IL" dirty="0"/>
              <a:t> לפי </a:t>
            </a:r>
            <a:r>
              <a:rPr lang="en-US" dirty="0" err="1"/>
              <a:t>a,b</a:t>
            </a:r>
            <a:r>
              <a:rPr lang="he-IL" dirty="0"/>
              <a:t> ו </a:t>
            </a:r>
            <a:r>
              <a:rPr lang="en-US" dirty="0"/>
              <a:t>c</a:t>
            </a:r>
            <a:r>
              <a:rPr lang="he-IL" dirty="0"/>
              <a:t> ומכפילים בנגזרת של </a:t>
            </a:r>
            <a:r>
              <a:rPr lang="en-US" dirty="0"/>
              <a:t>J</a:t>
            </a:r>
            <a:r>
              <a:rPr lang="he-IL" dirty="0"/>
              <a:t> לפי </a:t>
            </a:r>
            <a:r>
              <a:rPr lang="en-US" dirty="0"/>
              <a:t>u</a:t>
            </a:r>
            <a:r>
              <a:rPr lang="he-IL" dirty="0"/>
              <a:t> ו </a:t>
            </a:r>
            <a:r>
              <a:rPr lang="en-US" dirty="0"/>
              <a:t>v</a:t>
            </a:r>
            <a:r>
              <a:rPr lang="he-IL" dirty="0"/>
              <a:t>. </a:t>
            </a:r>
            <a:br>
              <a:rPr lang="en-US" dirty="0"/>
            </a:br>
            <a:r>
              <a:rPr lang="he-IL" dirty="0"/>
              <a:t>הסכום של השניים, עבור כל משתנה, נותן את הנגזרת של </a:t>
            </a:r>
            <a:r>
              <a:rPr lang="en-US" dirty="0"/>
              <a:t>J</a:t>
            </a:r>
            <a:r>
              <a:rPr lang="he-IL" dirty="0"/>
              <a:t> לפי אותו משתנה </a:t>
            </a:r>
            <a:br>
              <a:rPr lang="en-US" dirty="0"/>
            </a:br>
            <a:r>
              <a:rPr lang="he-IL" dirty="0"/>
              <a:t>(ראו דוגמה ל </a:t>
            </a:r>
            <a:r>
              <a:rPr lang="en-US" dirty="0"/>
              <a:t>a</a:t>
            </a:r>
            <a:r>
              <a:rPr lang="he-IL" dirty="0"/>
              <a:t>).</a:t>
            </a:r>
            <a:endParaRPr lang="en-US" dirty="0"/>
          </a:p>
          <a:p>
            <a:pPr lvl="1"/>
            <a:r>
              <a:rPr lang="he-IL" dirty="0"/>
              <a:t>שימו לב שתמיד אנחנו מחשבים את הנגזרת של הפונקציה הסופית, </a:t>
            </a:r>
            <a:r>
              <a:rPr lang="en-US" dirty="0"/>
              <a:t>J</a:t>
            </a:r>
            <a:r>
              <a:rPr lang="he-IL" dirty="0"/>
              <a:t>.</a:t>
            </a:r>
          </a:p>
          <a:p>
            <a:r>
              <a:rPr lang="he-IL" dirty="0"/>
              <a:t>עוד שימו לב שבשני החישובים, אנחנו תמיד צריכים רק את הערכים </a:t>
            </a:r>
            <a:br>
              <a:rPr lang="en-US" dirty="0"/>
            </a:br>
            <a:r>
              <a:rPr lang="he-IL" dirty="0"/>
              <a:t>שחישבנו בשכבה הקודמת – וזה משמעות החלחול</a:t>
            </a:r>
            <a:endParaRPr lang="en-US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896C347-50C5-4E06-A0DC-677BB9EF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588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חלחול קדימה וחלחול אחורה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34A93-07B1-4CE7-B820-0A11B001B361}"/>
              </a:ext>
            </a:extLst>
          </p:cNvPr>
          <p:cNvSpPr txBox="1"/>
          <p:nvPr/>
        </p:nvSpPr>
        <p:spPr>
          <a:xfrm>
            <a:off x="127558" y="1096704"/>
            <a:ext cx="5582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a=5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7E14E-C4AC-49D7-BB39-CE94F2CE0F9E}"/>
              </a:ext>
            </a:extLst>
          </p:cNvPr>
          <p:cNvSpPr txBox="1"/>
          <p:nvPr/>
        </p:nvSpPr>
        <p:spPr>
          <a:xfrm>
            <a:off x="153343" y="1784143"/>
            <a:ext cx="5324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b=3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F040A-3EDA-4102-AEF5-009CA750614C}"/>
              </a:ext>
            </a:extLst>
          </p:cNvPr>
          <p:cNvSpPr txBox="1"/>
          <p:nvPr/>
        </p:nvSpPr>
        <p:spPr>
          <a:xfrm>
            <a:off x="153343" y="2746903"/>
            <a:ext cx="558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c=2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D4116-2683-4939-9A60-AFFEDB26970C}"/>
              </a:ext>
            </a:extLst>
          </p:cNvPr>
          <p:cNvSpPr txBox="1"/>
          <p:nvPr/>
        </p:nvSpPr>
        <p:spPr>
          <a:xfrm>
            <a:off x="828676" y="1235203"/>
            <a:ext cx="6731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v=30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6DFD1-B29E-42C7-8C3B-021A46F86952}"/>
              </a:ext>
            </a:extLst>
          </p:cNvPr>
          <p:cNvSpPr txBox="1"/>
          <p:nvPr/>
        </p:nvSpPr>
        <p:spPr>
          <a:xfrm>
            <a:off x="828676" y="2288128"/>
            <a:ext cx="542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u=6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9341C-5F70-4618-810B-E8FE003E2A06}"/>
              </a:ext>
            </a:extLst>
          </p:cNvPr>
          <p:cNvSpPr txBox="1"/>
          <p:nvPr/>
        </p:nvSpPr>
        <p:spPr>
          <a:xfrm>
            <a:off x="1581710" y="1708721"/>
            <a:ext cx="6280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z=24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D5D9E-E48B-480D-896E-A89A27B8AA89}"/>
              </a:ext>
            </a:extLst>
          </p:cNvPr>
          <p:cNvSpPr txBox="1"/>
          <p:nvPr/>
        </p:nvSpPr>
        <p:spPr>
          <a:xfrm>
            <a:off x="2534772" y="1708721"/>
            <a:ext cx="499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J=72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AEC3C08-3D00-4490-9DE6-C8A6A8D0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9799" y="4879254"/>
            <a:ext cx="533401" cy="413659"/>
          </a:xfrm>
          <a:prstGeom prst="rect">
            <a:avLst/>
          </a:prstGeom>
        </p:spPr>
      </p:pic>
      <p:pic>
        <p:nvPicPr>
          <p:cNvPr id="14" name="תמונה 15">
            <a:extLst>
              <a:ext uri="{FF2B5EF4-FFF2-40B4-BE49-F238E27FC236}">
                <a16:creationId xmlns:a16="http://schemas.microsoft.com/office/drawing/2014/main" id="{1B29D0DE-7A9F-4707-BAEC-0B924255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653" y="6466453"/>
            <a:ext cx="1870395" cy="400027"/>
          </a:xfrm>
          <a:prstGeom prst="rect">
            <a:avLst/>
          </a:prstGeom>
        </p:spPr>
      </p:pic>
      <p:pic>
        <p:nvPicPr>
          <p:cNvPr id="15" name="תמונה 16">
            <a:extLst>
              <a:ext uri="{FF2B5EF4-FFF2-40B4-BE49-F238E27FC236}">
                <a16:creationId xmlns:a16="http://schemas.microsoft.com/office/drawing/2014/main" id="{FA85F9C9-EA46-4E49-BB00-575C66F02C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8701" y="4326568"/>
            <a:ext cx="1546186" cy="373218"/>
          </a:xfrm>
          <a:prstGeom prst="rect">
            <a:avLst/>
          </a:prstGeom>
        </p:spPr>
      </p:pic>
      <p:pic>
        <p:nvPicPr>
          <p:cNvPr id="16" name="תמונה 3">
            <a:extLst>
              <a:ext uri="{FF2B5EF4-FFF2-40B4-BE49-F238E27FC236}">
                <a16:creationId xmlns:a16="http://schemas.microsoft.com/office/drawing/2014/main" id="{BDEF8209-D109-4D0D-9301-0CAAB225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6" y="3789647"/>
            <a:ext cx="2009775" cy="476250"/>
          </a:xfrm>
          <a:prstGeom prst="rect">
            <a:avLst/>
          </a:prstGeom>
        </p:spPr>
      </p:pic>
      <p:pic>
        <p:nvPicPr>
          <p:cNvPr id="17" name="תמונה 4">
            <a:extLst>
              <a:ext uri="{FF2B5EF4-FFF2-40B4-BE49-F238E27FC236}">
                <a16:creationId xmlns:a16="http://schemas.microsoft.com/office/drawing/2014/main" id="{7D22C6D1-ED83-42C0-90A0-00368DE04E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5" y="4844878"/>
            <a:ext cx="464550" cy="37164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86106DE4-A480-4672-9879-22982797F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3577" y="5835516"/>
            <a:ext cx="628089" cy="3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6DDB2A2F-65DB-411C-9A3E-E42566CAECF6}"/>
              </a:ext>
            </a:extLst>
          </p:cNvPr>
          <p:cNvSpPr txBox="1">
            <a:spLocks/>
          </p:cNvSpPr>
          <p:nvPr/>
        </p:nvSpPr>
        <p:spPr>
          <a:xfrm>
            <a:off x="-1" y="969167"/>
            <a:ext cx="11610363" cy="588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בהינתן </a:t>
            </a:r>
            <a:r>
              <a:rPr lang="en-US" dirty="0"/>
              <a:t>n</a:t>
            </a:r>
            <a:r>
              <a:rPr lang="he-IL" dirty="0"/>
              <a:t> משתנים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,…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he-IL" dirty="0"/>
              <a:t> ופלט אחד </a:t>
            </a:r>
            <a:r>
              <a:rPr lang="en-US" dirty="0"/>
              <a:t>y</a:t>
            </a:r>
            <a:r>
              <a:rPr lang="he-IL" dirty="0"/>
              <a:t>, גרף החישוב של משפחת פונקציות הקו הישר יראה כך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כיצד לדעתכם ייראה גרף החישוב של פונקציית המחיר </a:t>
            </a:r>
            <a:r>
              <a:rPr lang="en-US" dirty="0"/>
              <a:t>J</a:t>
            </a:r>
            <a:r>
              <a:rPr lang="he-IL" dirty="0"/>
              <a:t>? קחו דקה ותנסו לחשוב על זה לפני שנעבור לשקף הבא...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CDBCBF9D-DFC5-4471-8A6E-C1833505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גרף חישוב משפחת הקו הישר במרחב </a:t>
            </a:r>
            <a:r>
              <a:rPr lang="en-US" sz="4000" dirty="0"/>
              <a:t>n</a:t>
            </a:r>
            <a:r>
              <a:rPr lang="he-IL" sz="4000" dirty="0"/>
              <a:t> ממדי</a:t>
            </a:r>
          </a:p>
        </p:txBody>
      </p:sp>
      <p:pic>
        <p:nvPicPr>
          <p:cNvPr id="4" name="תמונה 5">
            <a:extLst>
              <a:ext uri="{FF2B5EF4-FFF2-40B4-BE49-F238E27FC236}">
                <a16:creationId xmlns:a16="http://schemas.microsoft.com/office/drawing/2014/main" id="{5063B3CC-736F-44ED-B932-EDD4E4ED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15" y="2362200"/>
            <a:ext cx="4330739" cy="33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35873B44-FEE9-4DE2-880A-78F54EB9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495"/>
            <a:ext cx="8123170" cy="4085505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85CC200-71F6-498F-8D8A-C3C0D5CDECB4}"/>
              </a:ext>
            </a:extLst>
          </p:cNvPr>
          <p:cNvSpPr txBox="1">
            <a:spLocks/>
          </p:cNvSpPr>
          <p:nvPr/>
        </p:nvSpPr>
        <p:spPr>
          <a:xfrm>
            <a:off x="-1" y="969167"/>
            <a:ext cx="11576807" cy="192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בהינתן טבלה בת </a:t>
            </a:r>
            <a:r>
              <a:rPr lang="en-US" dirty="0"/>
              <a:t>m</a:t>
            </a:r>
            <a:r>
              <a:rPr lang="he-IL" dirty="0"/>
              <a:t> עמודות עם </a:t>
            </a:r>
            <a:r>
              <a:rPr lang="en-US" dirty="0"/>
              <a:t>n</a:t>
            </a:r>
            <a:r>
              <a:rPr lang="he-IL" dirty="0"/>
              <a:t> קלטים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,…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he-IL" dirty="0"/>
              <a:t> ופלט אחד </a:t>
            </a:r>
            <a:r>
              <a:rPr lang="en-US" dirty="0"/>
              <a:t>y</a:t>
            </a:r>
            <a:r>
              <a:rPr lang="he-IL" dirty="0"/>
              <a:t>, גרף החישוב של פונקציית המחיר, </a:t>
            </a:r>
            <a:r>
              <a:rPr lang="en-US" dirty="0"/>
              <a:t>J</a:t>
            </a:r>
            <a:r>
              <a:rPr lang="he-IL" dirty="0"/>
              <a:t>, </a:t>
            </a:r>
          </a:p>
          <a:p>
            <a:endParaRPr lang="he-IL" dirty="0"/>
          </a:p>
          <a:p>
            <a:r>
              <a:rPr lang="he-IL" dirty="0"/>
              <a:t>כאשר</a:t>
            </a:r>
          </a:p>
          <a:p>
            <a:endParaRPr lang="he-IL" dirty="0"/>
          </a:p>
          <a:p>
            <a:r>
              <a:rPr lang="he-IL" dirty="0"/>
              <a:t>ייראה כך:</a:t>
            </a: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7507D65-20E7-4779-A447-6FFAE5D2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0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גרף חישוב כללי של פונקציית המחיר</a:t>
            </a:r>
          </a:p>
        </p:txBody>
      </p:sp>
      <p:pic>
        <p:nvPicPr>
          <p:cNvPr id="5" name="תמונה 6">
            <a:extLst>
              <a:ext uri="{FF2B5EF4-FFF2-40B4-BE49-F238E27FC236}">
                <a16:creationId xmlns:a16="http://schemas.microsoft.com/office/drawing/2014/main" id="{25A710E3-22B8-4FE3-AEF8-24D0AD35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71600"/>
            <a:ext cx="5562600" cy="593902"/>
          </a:xfrm>
          <a:prstGeom prst="rect">
            <a:avLst/>
          </a:prstGeom>
        </p:spPr>
      </p:pic>
      <p:pic>
        <p:nvPicPr>
          <p:cNvPr id="6" name="תמונה 7">
            <a:extLst>
              <a:ext uri="{FF2B5EF4-FFF2-40B4-BE49-F238E27FC236}">
                <a16:creationId xmlns:a16="http://schemas.microsoft.com/office/drawing/2014/main" id="{EFF75165-C406-46D2-99D3-B69FCA30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1966913"/>
            <a:ext cx="5514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7E85EB-E60D-45CE-AB06-C3EF8C97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חישוב </a:t>
            </a:r>
            <a:r>
              <a:rPr lang="en-US" sz="4000" dirty="0" err="1"/>
              <a:t>dwi</a:t>
            </a:r>
            <a:r>
              <a:rPr lang="he-IL" sz="4000" dirty="0"/>
              <a:t> ו </a:t>
            </a:r>
            <a:r>
              <a:rPr lang="en-US" sz="4000" dirty="0" err="1"/>
              <a:t>db</a:t>
            </a: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087983-AD5B-4426-AB1A-2EA300D249D1}"/>
              </a:ext>
            </a:extLst>
          </p:cNvPr>
          <p:cNvSpPr txBox="1">
            <a:spLocks/>
          </p:cNvSpPr>
          <p:nvPr/>
        </p:nvSpPr>
        <p:spPr>
          <a:xfrm>
            <a:off x="0" y="969168"/>
            <a:ext cx="11375472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בואו נעזר בגרף החישוב בכדי לחשב את הנגזרת של </a:t>
            </a:r>
            <a:r>
              <a:rPr lang="en-US" dirty="0"/>
              <a:t>J</a:t>
            </a:r>
            <a:r>
              <a:rPr lang="he-IL" dirty="0"/>
              <a:t> לפי כל אחד מה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he-IL" dirty="0"/>
              <a:t> ולפי </a:t>
            </a:r>
            <a:r>
              <a:rPr lang="en-US" dirty="0"/>
              <a:t>b</a:t>
            </a:r>
            <a:endParaRPr lang="he-IL" dirty="0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id="{663E1213-B61A-4D4F-8ED7-9562FC9B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2219849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4">
            <a:extLst>
              <a:ext uri="{FF2B5EF4-FFF2-40B4-BE49-F238E27FC236}">
                <a16:creationId xmlns:a16="http://schemas.microsoft.com/office/drawing/2014/main" id="{BC1BDF5C-24C4-4100-B02B-78C09C7C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" y="67468"/>
            <a:ext cx="11576807" cy="5973817"/>
          </a:xfrm>
          <a:prstGeom prst="rect">
            <a:avLst/>
          </a:prstGeom>
        </p:spPr>
      </p:pic>
      <p:pic>
        <p:nvPicPr>
          <p:cNvPr id="3" name="תמונה 5">
            <a:extLst>
              <a:ext uri="{FF2B5EF4-FFF2-40B4-BE49-F238E27FC236}">
                <a16:creationId xmlns:a16="http://schemas.microsoft.com/office/drawing/2014/main" id="{FC5E4765-0845-4B72-922D-EF5DC90EB7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0"/>
            <a:ext cx="2133600" cy="1432034"/>
          </a:xfrm>
          <a:prstGeom prst="rect">
            <a:avLst/>
          </a:prstGeom>
        </p:spPr>
      </p:pic>
      <p:sp>
        <p:nvSpPr>
          <p:cNvPr id="4" name="כותרת 6">
            <a:extLst>
              <a:ext uri="{FF2B5EF4-FFF2-40B4-BE49-F238E27FC236}">
                <a16:creationId xmlns:a16="http://schemas.microsoft.com/office/drawing/2014/main" id="{ED8CC1FF-F0A6-4A83-BC8F-5CA8F56D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44"/>
            <a:ext cx="8123170" cy="989912"/>
          </a:xfrm>
        </p:spPr>
        <p:txBody>
          <a:bodyPr/>
          <a:lstStyle/>
          <a:p>
            <a:r>
              <a:rPr lang="he-IL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C2FEE-C642-4156-B120-1641A2F65CE0}"/>
              </a:ext>
            </a:extLst>
          </p:cNvPr>
          <p:cNvSpPr txBox="1"/>
          <p:nvPr/>
        </p:nvSpPr>
        <p:spPr>
          <a:xfrm>
            <a:off x="2095500" y="6041285"/>
            <a:ext cx="555339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/>
              <a:t>ע"ס הנגזרות שחישבת עבור </a:t>
            </a:r>
            <a:r>
              <a:rPr lang="en-US" sz="2000" dirty="0"/>
              <a:t>W</a:t>
            </a:r>
            <a:r>
              <a:rPr lang="he-IL" sz="2000" dirty="0"/>
              <a:t> ו </a:t>
            </a:r>
            <a:r>
              <a:rPr lang="en-US" sz="2000" dirty="0"/>
              <a:t>b</a:t>
            </a:r>
            <a:r>
              <a:rPr lang="he-IL" sz="2000" dirty="0"/>
              <a:t> האם עלינו להגדיל או להקטין כל אחד מהם לפני הסבב הבא באלגוריתם</a:t>
            </a:r>
          </a:p>
        </p:txBody>
      </p:sp>
    </p:spTree>
    <p:extLst>
      <p:ext uri="{BB962C8B-B14F-4D97-AF65-F5344CB8AC3E}">
        <p14:creationId xmlns:p14="http://schemas.microsoft.com/office/powerpoint/2010/main" val="378989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F272-5D3A-423C-8DED-8A715A1F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088" y="-8575"/>
            <a:ext cx="8957912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>
                <a:sym typeface="Arial"/>
              </a:rPr>
              <a:t>המטרה – חתול </a:t>
            </a:r>
            <a:r>
              <a:rPr lang="he-IL" sz="4000">
                <a:sym typeface="Arial"/>
              </a:rPr>
              <a:t>!! </a:t>
            </a:r>
            <a:r>
              <a:rPr lang="he-IL" sz="4000">
                <a:sym typeface="Wingdings" panose="05000000000000000000" pitchFamily="2" charset="2"/>
              </a:rPr>
              <a:t></a:t>
            </a:r>
            <a:endParaRPr lang="he-IL" sz="4000" dirty="0">
              <a:sym typeface="Arial"/>
            </a:endParaRPr>
          </a:p>
        </p:txBody>
      </p:sp>
      <p:pic>
        <p:nvPicPr>
          <p:cNvPr id="5" name="תמונה 6">
            <a:extLst>
              <a:ext uri="{FF2B5EF4-FFF2-40B4-BE49-F238E27FC236}">
                <a16:creationId xmlns:a16="http://schemas.microsoft.com/office/drawing/2014/main" id="{EF1B7310-300A-410B-9F14-D4EAFFB8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0" y="2567552"/>
            <a:ext cx="5094514" cy="3962400"/>
          </a:xfrm>
          <a:prstGeom prst="rect">
            <a:avLst/>
          </a:prstGeom>
        </p:spPr>
      </p:pic>
      <p:pic>
        <p:nvPicPr>
          <p:cNvPr id="7" name="תמונה 3">
            <a:extLst>
              <a:ext uri="{FF2B5EF4-FFF2-40B4-BE49-F238E27FC236}">
                <a16:creationId xmlns:a16="http://schemas.microsoft.com/office/drawing/2014/main" id="{FA1E7F9D-4339-4492-A3DF-6E09D86C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34088" cy="2133600"/>
          </a:xfrm>
          <a:prstGeom prst="rect">
            <a:avLst/>
          </a:prstGeom>
        </p:spPr>
      </p:pic>
      <p:sp>
        <p:nvSpPr>
          <p:cNvPr id="8" name="אליפסה 4">
            <a:extLst>
              <a:ext uri="{FF2B5EF4-FFF2-40B4-BE49-F238E27FC236}">
                <a16:creationId xmlns:a16="http://schemas.microsoft.com/office/drawing/2014/main" id="{DE69B2C7-04D7-40F5-8B7C-05C2E368EE99}"/>
              </a:ext>
            </a:extLst>
          </p:cNvPr>
          <p:cNvSpPr/>
          <p:nvPr/>
        </p:nvSpPr>
        <p:spPr>
          <a:xfrm>
            <a:off x="8596132" y="3361082"/>
            <a:ext cx="790222" cy="792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en-IL" dirty="0"/>
          </a:p>
        </p:txBody>
      </p:sp>
      <p:sp>
        <p:nvSpPr>
          <p:cNvPr id="9" name="אליפסה 5">
            <a:extLst>
              <a:ext uri="{FF2B5EF4-FFF2-40B4-BE49-F238E27FC236}">
                <a16:creationId xmlns:a16="http://schemas.microsoft.com/office/drawing/2014/main" id="{145F7D9E-7EEE-4FE8-88F8-DD18E76FBF3B}"/>
              </a:ext>
            </a:extLst>
          </p:cNvPr>
          <p:cNvSpPr/>
          <p:nvPr/>
        </p:nvSpPr>
        <p:spPr>
          <a:xfrm>
            <a:off x="10234000" y="3361082"/>
            <a:ext cx="790222" cy="792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&gt;0</a:t>
            </a:r>
            <a:endParaRPr lang="he-IL" dirty="0"/>
          </a:p>
        </p:txBody>
      </p:sp>
      <p:sp>
        <p:nvSpPr>
          <p:cNvPr id="10" name="אליפסה 6">
            <a:extLst>
              <a:ext uri="{FF2B5EF4-FFF2-40B4-BE49-F238E27FC236}">
                <a16:creationId xmlns:a16="http://schemas.microsoft.com/office/drawing/2014/main" id="{84ACA466-A940-4039-A099-072F153F4280}"/>
              </a:ext>
            </a:extLst>
          </p:cNvPr>
          <p:cNvSpPr/>
          <p:nvPr/>
        </p:nvSpPr>
        <p:spPr>
          <a:xfrm>
            <a:off x="6278031" y="2324549"/>
            <a:ext cx="469546" cy="4860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sp>
        <p:nvSpPr>
          <p:cNvPr id="11" name="אליפסה 7">
            <a:extLst>
              <a:ext uri="{FF2B5EF4-FFF2-40B4-BE49-F238E27FC236}">
                <a16:creationId xmlns:a16="http://schemas.microsoft.com/office/drawing/2014/main" id="{9E6DDC6E-060D-4B09-A7EE-4E1A807BC231}"/>
              </a:ext>
            </a:extLst>
          </p:cNvPr>
          <p:cNvSpPr/>
          <p:nvPr/>
        </p:nvSpPr>
        <p:spPr>
          <a:xfrm>
            <a:off x="6278031" y="3373997"/>
            <a:ext cx="469546" cy="4860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cxnSp>
        <p:nvCxnSpPr>
          <p:cNvPr id="12" name="מחבר חץ ישר 8">
            <a:extLst>
              <a:ext uri="{FF2B5EF4-FFF2-40B4-BE49-F238E27FC236}">
                <a16:creationId xmlns:a16="http://schemas.microsoft.com/office/drawing/2014/main" id="{972273EA-C761-4D89-8DFF-F429257C3943}"/>
              </a:ext>
            </a:extLst>
          </p:cNvPr>
          <p:cNvCxnSpPr>
            <a:stCxn id="10" idx="6"/>
            <a:endCxn id="8" idx="2"/>
          </p:cNvCxnSpPr>
          <p:nvPr/>
        </p:nvCxnSpPr>
        <p:spPr>
          <a:xfrm>
            <a:off x="6747577" y="2567552"/>
            <a:ext cx="1848555" cy="118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9">
            <a:extLst>
              <a:ext uri="{FF2B5EF4-FFF2-40B4-BE49-F238E27FC236}">
                <a16:creationId xmlns:a16="http://schemas.microsoft.com/office/drawing/2014/main" id="{EAA2E2B0-D769-461C-901C-681F8F4E8C8F}"/>
              </a:ext>
            </a:extLst>
          </p:cNvPr>
          <p:cNvCxnSpPr>
            <a:stCxn id="11" idx="6"/>
            <a:endCxn id="8" idx="2"/>
          </p:cNvCxnSpPr>
          <p:nvPr/>
        </p:nvCxnSpPr>
        <p:spPr>
          <a:xfrm>
            <a:off x="6747577" y="3617000"/>
            <a:ext cx="1848555" cy="14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0">
            <a:extLst>
              <a:ext uri="{FF2B5EF4-FFF2-40B4-BE49-F238E27FC236}">
                <a16:creationId xmlns:a16="http://schemas.microsoft.com/office/drawing/2014/main" id="{09E3C0AD-5B72-461D-B15C-689F156C155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703353" y="2567552"/>
            <a:ext cx="574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1">
            <a:extLst>
              <a:ext uri="{FF2B5EF4-FFF2-40B4-BE49-F238E27FC236}">
                <a16:creationId xmlns:a16="http://schemas.microsoft.com/office/drawing/2014/main" id="{83F4C13A-8A91-407E-9D0C-C919DFE3ACD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703351" y="3617000"/>
            <a:ext cx="57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4">
            <a:extLst>
              <a:ext uri="{FF2B5EF4-FFF2-40B4-BE49-F238E27FC236}">
                <a16:creationId xmlns:a16="http://schemas.microsoft.com/office/drawing/2014/main" id="{7AADC3CD-B1FE-46B0-A3AE-170C33C0600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9386354" y="3757229"/>
            <a:ext cx="84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5">
            <a:extLst>
              <a:ext uri="{FF2B5EF4-FFF2-40B4-BE49-F238E27FC236}">
                <a16:creationId xmlns:a16="http://schemas.microsoft.com/office/drawing/2014/main" id="{AABB933D-9209-444D-A321-99D4A25A8C3D}"/>
              </a:ext>
            </a:extLst>
          </p:cNvPr>
          <p:cNvCxnSpPr>
            <a:stCxn id="9" idx="6"/>
          </p:cNvCxnSpPr>
          <p:nvPr/>
        </p:nvCxnSpPr>
        <p:spPr>
          <a:xfrm flipV="1">
            <a:off x="11024222" y="3757228"/>
            <a:ext cx="8410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8">
            <a:extLst>
              <a:ext uri="{FF2B5EF4-FFF2-40B4-BE49-F238E27FC236}">
                <a16:creationId xmlns:a16="http://schemas.microsoft.com/office/drawing/2014/main" id="{A2B74FE4-528A-4EB3-A106-9B5FCE11FA6F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8991243" y="4153375"/>
            <a:ext cx="0" cy="85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תיבת טקסט 20">
            <a:extLst>
              <a:ext uri="{FF2B5EF4-FFF2-40B4-BE49-F238E27FC236}">
                <a16:creationId xmlns:a16="http://schemas.microsoft.com/office/drawing/2014/main" id="{C0E72334-D7F2-4450-BCFD-AE7F04DC7183}"/>
              </a:ext>
            </a:extLst>
          </p:cNvPr>
          <p:cNvSpPr txBox="1"/>
          <p:nvPr/>
        </p:nvSpPr>
        <p:spPr>
          <a:xfrm>
            <a:off x="6278031" y="292423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</a:t>
            </a:r>
            <a:endParaRPr lang="en-IL" dirty="0"/>
          </a:p>
        </p:txBody>
      </p:sp>
      <p:sp>
        <p:nvSpPr>
          <p:cNvPr id="20" name="תיבת טקסט 21">
            <a:extLst>
              <a:ext uri="{FF2B5EF4-FFF2-40B4-BE49-F238E27FC236}">
                <a16:creationId xmlns:a16="http://schemas.microsoft.com/office/drawing/2014/main" id="{86B3B71D-1C7D-443A-A151-BC787ED08533}"/>
              </a:ext>
            </a:extLst>
          </p:cNvPr>
          <p:cNvSpPr txBox="1"/>
          <p:nvPr/>
        </p:nvSpPr>
        <p:spPr>
          <a:xfrm>
            <a:off x="6278031" y="40002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W2</a:t>
            </a:r>
            <a:endParaRPr lang="en-IL" dirty="0"/>
          </a:p>
        </p:txBody>
      </p:sp>
      <p:sp>
        <p:nvSpPr>
          <p:cNvPr id="21" name="תיבת טקסט 22">
            <a:extLst>
              <a:ext uri="{FF2B5EF4-FFF2-40B4-BE49-F238E27FC236}">
                <a16:creationId xmlns:a16="http://schemas.microsoft.com/office/drawing/2014/main" id="{0E09C952-0695-4BEC-AB2D-44FFC7A397FB}"/>
              </a:ext>
            </a:extLst>
          </p:cNvPr>
          <p:cNvSpPr txBox="1"/>
          <p:nvPr/>
        </p:nvSpPr>
        <p:spPr>
          <a:xfrm>
            <a:off x="8837996" y="49930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L" dirty="0"/>
          </a:p>
        </p:txBody>
      </p:sp>
      <p:cxnSp>
        <p:nvCxnSpPr>
          <p:cNvPr id="22" name="מחבר חץ ישר 24">
            <a:extLst>
              <a:ext uri="{FF2B5EF4-FFF2-40B4-BE49-F238E27FC236}">
                <a16:creationId xmlns:a16="http://schemas.microsoft.com/office/drawing/2014/main" id="{15934582-8C86-49CF-A1C9-0568CA80CCC2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6512804" y="2810555"/>
            <a:ext cx="0" cy="21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5">
            <a:extLst>
              <a:ext uri="{FF2B5EF4-FFF2-40B4-BE49-F238E27FC236}">
                <a16:creationId xmlns:a16="http://schemas.microsoft.com/office/drawing/2014/main" id="{F25DA7B6-D080-4F92-AA7C-31D55B764BF8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6512802" y="3860003"/>
            <a:ext cx="2" cy="22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אליפסה 29">
            <a:extLst>
              <a:ext uri="{FF2B5EF4-FFF2-40B4-BE49-F238E27FC236}">
                <a16:creationId xmlns:a16="http://schemas.microsoft.com/office/drawing/2014/main" id="{6D20291F-D88A-46DD-A8CA-E6F24CF0E776}"/>
              </a:ext>
            </a:extLst>
          </p:cNvPr>
          <p:cNvSpPr/>
          <p:nvPr/>
        </p:nvSpPr>
        <p:spPr>
          <a:xfrm>
            <a:off x="6278031" y="4549774"/>
            <a:ext cx="469546" cy="4860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cxnSp>
        <p:nvCxnSpPr>
          <p:cNvPr id="25" name="מחבר חץ ישר 30">
            <a:extLst>
              <a:ext uri="{FF2B5EF4-FFF2-40B4-BE49-F238E27FC236}">
                <a16:creationId xmlns:a16="http://schemas.microsoft.com/office/drawing/2014/main" id="{395602A0-173D-4C38-88B3-AED0B7EDA42B}"/>
              </a:ext>
            </a:extLst>
          </p:cNvPr>
          <p:cNvCxnSpPr>
            <a:cxnSpLocks/>
            <a:stCxn id="24" idx="6"/>
            <a:endCxn id="8" idx="2"/>
          </p:cNvCxnSpPr>
          <p:nvPr/>
        </p:nvCxnSpPr>
        <p:spPr>
          <a:xfrm flipV="1">
            <a:off x="6747577" y="3757229"/>
            <a:ext cx="1848555" cy="103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31">
            <a:extLst>
              <a:ext uri="{FF2B5EF4-FFF2-40B4-BE49-F238E27FC236}">
                <a16:creationId xmlns:a16="http://schemas.microsoft.com/office/drawing/2014/main" id="{E95F9563-26AE-4273-8617-7B3701094FA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703351" y="4792777"/>
            <a:ext cx="57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תיבת טקסט 34">
            <a:extLst>
              <a:ext uri="{FF2B5EF4-FFF2-40B4-BE49-F238E27FC236}">
                <a16:creationId xmlns:a16="http://schemas.microsoft.com/office/drawing/2014/main" id="{37F9C946-F9DC-41EA-ACD1-87321D618CEF}"/>
              </a:ext>
            </a:extLst>
          </p:cNvPr>
          <p:cNvSpPr txBox="1"/>
          <p:nvPr/>
        </p:nvSpPr>
        <p:spPr>
          <a:xfrm>
            <a:off x="6260329" y="5179696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Wn</a:t>
            </a:r>
            <a:endParaRPr lang="en-IL" dirty="0"/>
          </a:p>
        </p:txBody>
      </p:sp>
      <p:cxnSp>
        <p:nvCxnSpPr>
          <p:cNvPr id="28" name="מחבר חץ ישר 36">
            <a:extLst>
              <a:ext uri="{FF2B5EF4-FFF2-40B4-BE49-F238E27FC236}">
                <a16:creationId xmlns:a16="http://schemas.microsoft.com/office/drawing/2014/main" id="{0C2A4F7E-EBB9-4364-B90F-7A11B5E28219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6512802" y="5035780"/>
            <a:ext cx="2" cy="22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תיבת טקסט 41">
            <a:extLst>
              <a:ext uri="{FF2B5EF4-FFF2-40B4-BE49-F238E27FC236}">
                <a16:creationId xmlns:a16="http://schemas.microsoft.com/office/drawing/2014/main" id="{2215F317-72A2-4DD6-AA20-CF8779DEF780}"/>
              </a:ext>
            </a:extLst>
          </p:cNvPr>
          <p:cNvSpPr txBox="1"/>
          <p:nvPr/>
        </p:nvSpPr>
        <p:spPr>
          <a:xfrm>
            <a:off x="5653775" y="224214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  <a:endParaRPr lang="en-IL" dirty="0"/>
          </a:p>
        </p:txBody>
      </p:sp>
      <p:sp>
        <p:nvSpPr>
          <p:cNvPr id="30" name="תיבת טקסט 42">
            <a:extLst>
              <a:ext uri="{FF2B5EF4-FFF2-40B4-BE49-F238E27FC236}">
                <a16:creationId xmlns:a16="http://schemas.microsoft.com/office/drawing/2014/main" id="{B8582480-52A1-47A3-94B0-3478C3089CD7}"/>
              </a:ext>
            </a:extLst>
          </p:cNvPr>
          <p:cNvSpPr txBox="1"/>
          <p:nvPr/>
        </p:nvSpPr>
        <p:spPr>
          <a:xfrm>
            <a:off x="5653775" y="328347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  <a:endParaRPr lang="en-IL" dirty="0"/>
          </a:p>
        </p:txBody>
      </p:sp>
      <p:sp>
        <p:nvSpPr>
          <p:cNvPr id="31" name="תיבת טקסט 43">
            <a:extLst>
              <a:ext uri="{FF2B5EF4-FFF2-40B4-BE49-F238E27FC236}">
                <a16:creationId xmlns:a16="http://schemas.microsoft.com/office/drawing/2014/main" id="{054D4112-D2E8-430A-94FE-AB9BDD227375}"/>
              </a:ext>
            </a:extLst>
          </p:cNvPr>
          <p:cNvSpPr txBox="1"/>
          <p:nvPr/>
        </p:nvSpPr>
        <p:spPr>
          <a:xfrm>
            <a:off x="5667540" y="444899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Xn</a:t>
            </a:r>
            <a:endParaRPr lang="en-IL" dirty="0"/>
          </a:p>
        </p:txBody>
      </p:sp>
      <p:sp>
        <p:nvSpPr>
          <p:cNvPr id="32" name="תיבת טקסט 3">
            <a:extLst>
              <a:ext uri="{FF2B5EF4-FFF2-40B4-BE49-F238E27FC236}">
                <a16:creationId xmlns:a16="http://schemas.microsoft.com/office/drawing/2014/main" id="{92045BAC-83CE-42F0-8E4A-B9DD006AC244}"/>
              </a:ext>
            </a:extLst>
          </p:cNvPr>
          <p:cNvSpPr txBox="1"/>
          <p:nvPr/>
        </p:nvSpPr>
        <p:spPr>
          <a:xfrm>
            <a:off x="9671904" y="336108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IL" dirty="0"/>
          </a:p>
        </p:txBody>
      </p:sp>
      <p:sp>
        <p:nvSpPr>
          <p:cNvPr id="33" name="מציין מיקום טקסט 2">
            <a:extLst>
              <a:ext uri="{FF2B5EF4-FFF2-40B4-BE49-F238E27FC236}">
                <a16:creationId xmlns:a16="http://schemas.microsoft.com/office/drawing/2014/main" id="{3044EA47-CEC7-48D2-8287-7F01BDB1C5F4}"/>
              </a:ext>
            </a:extLst>
          </p:cNvPr>
          <p:cNvSpPr txBox="1">
            <a:spLocks/>
          </p:cNvSpPr>
          <p:nvPr/>
        </p:nvSpPr>
        <p:spPr>
          <a:xfrm>
            <a:off x="3234088" y="110011"/>
            <a:ext cx="8957912" cy="6173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DC87F0A-1D6C-49DC-8375-609BA7D03EDC}"/>
              </a:ext>
            </a:extLst>
          </p:cNvPr>
          <p:cNvSpPr txBox="1">
            <a:spLocks/>
          </p:cNvSpPr>
          <p:nvPr/>
        </p:nvSpPr>
        <p:spPr>
          <a:xfrm>
            <a:off x="5470902" y="1143232"/>
            <a:ext cx="6721098" cy="7922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6000"/>
            </a:pPr>
            <a:r>
              <a:rPr lang="he-IL" sz="6000" dirty="0" err="1">
                <a:sym typeface="Arial"/>
              </a:rPr>
              <a:t>פרספטרון</a:t>
            </a:r>
            <a:endParaRPr lang="he-IL" sz="6000" dirty="0">
              <a:sym typeface="Arial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21F53A-516F-478C-B0A0-E8CB25606843}"/>
              </a:ext>
            </a:extLst>
          </p:cNvPr>
          <p:cNvCxnSpPr/>
          <p:nvPr/>
        </p:nvCxnSpPr>
        <p:spPr>
          <a:xfrm>
            <a:off x="5501898" y="1935525"/>
            <a:ext cx="0" cy="4000326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CB30C2-17B2-4493-A71D-FEB68FF19410}"/>
              </a:ext>
            </a:extLst>
          </p:cNvPr>
          <p:cNvCxnSpPr>
            <a:cxnSpLocks/>
          </p:cNvCxnSpPr>
          <p:nvPr/>
        </p:nvCxnSpPr>
        <p:spPr>
          <a:xfrm flipH="1">
            <a:off x="5532896" y="5935851"/>
            <a:ext cx="6659104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095E3BC1-5118-43EF-B871-AD46F6A2837D}"/>
              </a:ext>
            </a:extLst>
          </p:cNvPr>
          <p:cNvSpPr txBox="1">
            <a:spLocks/>
          </p:cNvSpPr>
          <p:nvPr/>
        </p:nvSpPr>
        <p:spPr>
          <a:xfrm>
            <a:off x="5470902" y="5944534"/>
            <a:ext cx="6721098" cy="7922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6000"/>
            </a:pPr>
            <a:r>
              <a:rPr lang="he-IL" sz="6000" dirty="0">
                <a:sym typeface="Arial"/>
              </a:rPr>
              <a:t>נוירון מלאכותי</a:t>
            </a:r>
          </a:p>
        </p:txBody>
      </p:sp>
    </p:spTree>
    <p:extLst>
      <p:ext uri="{BB962C8B-B14F-4D97-AF65-F5344CB8AC3E}">
        <p14:creationId xmlns:p14="http://schemas.microsoft.com/office/powerpoint/2010/main" val="1672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/>
      <p:bldP spid="20" grpId="0"/>
      <p:bldP spid="21" grpId="0"/>
      <p:bldP spid="24" grpId="0" animBg="1"/>
      <p:bldP spid="27" grpId="0"/>
      <p:bldP spid="29" grpId="0"/>
      <p:bldP spid="30" grpId="0"/>
      <p:bldP spid="31" grpId="0"/>
      <p:bldP spid="32" grpId="0"/>
      <p:bldP spid="34" grpId="0" animBg="1"/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6">
            <a:extLst>
              <a:ext uri="{FF2B5EF4-FFF2-40B4-BE49-F238E27FC236}">
                <a16:creationId xmlns:a16="http://schemas.microsoft.com/office/drawing/2014/main" id="{4B77E0D2-EB95-4323-BF94-492936EC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922553"/>
            <a:ext cx="8791574" cy="4758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7">
                <a:extLst>
                  <a:ext uri="{FF2B5EF4-FFF2-40B4-BE49-F238E27FC236}">
                    <a16:creationId xmlns:a16="http://schemas.microsoft.com/office/drawing/2014/main" id="{8B91E76B-3EE1-46E5-B590-E42F6E6FD93B}"/>
                  </a:ext>
                </a:extLst>
              </p:cNvPr>
              <p:cNvSpPr txBox="1"/>
              <p:nvPr/>
            </p:nvSpPr>
            <p:spPr>
              <a:xfrm>
                <a:off x="6970574" y="2989602"/>
                <a:ext cx="1103998" cy="56682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he-I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תיבת טקסט 7">
                <a:extLst>
                  <a:ext uri="{FF2B5EF4-FFF2-40B4-BE49-F238E27FC236}">
                    <a16:creationId xmlns:a16="http://schemas.microsoft.com/office/drawing/2014/main" id="{8B91E76B-3EE1-46E5-B590-E42F6E6F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574" y="2989602"/>
                <a:ext cx="1103998" cy="566822"/>
              </a:xfrm>
              <a:prstGeom prst="rect">
                <a:avLst/>
              </a:prstGeom>
              <a:blipFill>
                <a:blip r:embed="rId3"/>
                <a:stretch>
                  <a:fillRect l="-36264" t="-134409" r="-64286" b="-1806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07B5290F-FDCC-4B97-96E1-44CE63FC0B89}"/>
                  </a:ext>
                </a:extLst>
              </p:cNvPr>
              <p:cNvSpPr txBox="1"/>
              <p:nvPr/>
            </p:nvSpPr>
            <p:spPr>
              <a:xfrm flipH="1">
                <a:off x="7572377" y="3765827"/>
                <a:ext cx="1352550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/>
              </a:p>
            </p:txBody>
          </p:sp>
        </mc:Choice>
        <mc:Fallback xmlns="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07B5290F-FDCC-4B97-96E1-44CE63FC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2377" y="3765827"/>
                <a:ext cx="1352550" cy="221920"/>
              </a:xfrm>
              <a:prstGeom prst="rect">
                <a:avLst/>
              </a:prstGeom>
              <a:blipFill>
                <a:blip r:embed="rId4"/>
                <a:stretch>
                  <a:fillRect l="-1351" r="-2252" b="-3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9">
                <a:extLst>
                  <a:ext uri="{FF2B5EF4-FFF2-40B4-BE49-F238E27FC236}">
                    <a16:creationId xmlns:a16="http://schemas.microsoft.com/office/drawing/2014/main" id="{830FE700-731F-4B20-9FBF-F102EA7A4994}"/>
                  </a:ext>
                </a:extLst>
              </p:cNvPr>
              <p:cNvSpPr txBox="1"/>
              <p:nvPr/>
            </p:nvSpPr>
            <p:spPr>
              <a:xfrm>
                <a:off x="4605338" y="1211046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תיבת טקסט 9">
                <a:extLst>
                  <a:ext uri="{FF2B5EF4-FFF2-40B4-BE49-F238E27FC236}">
                    <a16:creationId xmlns:a16="http://schemas.microsoft.com/office/drawing/2014/main" id="{830FE700-731F-4B20-9FBF-F102EA7A4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1211046"/>
                <a:ext cx="1511298" cy="295594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10">
                <a:extLst>
                  <a:ext uri="{FF2B5EF4-FFF2-40B4-BE49-F238E27FC236}">
                    <a16:creationId xmlns:a16="http://schemas.microsoft.com/office/drawing/2014/main" id="{2BE6D49E-4E26-4FA6-AF83-40B200CB262F}"/>
                  </a:ext>
                </a:extLst>
              </p:cNvPr>
              <p:cNvSpPr txBox="1"/>
              <p:nvPr/>
            </p:nvSpPr>
            <p:spPr>
              <a:xfrm>
                <a:off x="4605338" y="3161401"/>
                <a:ext cx="1511298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6" name="תיבת טקסט 10">
                <a:extLst>
                  <a:ext uri="{FF2B5EF4-FFF2-40B4-BE49-F238E27FC236}">
                    <a16:creationId xmlns:a16="http://schemas.microsoft.com/office/drawing/2014/main" id="{2BE6D49E-4E26-4FA6-AF83-40B200CB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3161401"/>
                <a:ext cx="1511298" cy="288477"/>
              </a:xfrm>
              <a:prstGeom prst="rect">
                <a:avLst/>
              </a:prstGeom>
              <a:blipFill>
                <a:blip r:embed="rId6"/>
                <a:stretch>
                  <a:fillRect t="-4255" b="-4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11">
                <a:extLst>
                  <a:ext uri="{FF2B5EF4-FFF2-40B4-BE49-F238E27FC236}">
                    <a16:creationId xmlns:a16="http://schemas.microsoft.com/office/drawing/2014/main" id="{6EB3C6DD-F124-4DD2-A733-9BDA87E2FABC}"/>
                  </a:ext>
                </a:extLst>
              </p:cNvPr>
              <p:cNvSpPr txBox="1"/>
              <p:nvPr/>
            </p:nvSpPr>
            <p:spPr>
              <a:xfrm>
                <a:off x="4605338" y="5104494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7" name="תיבת טקסט 11">
                <a:extLst>
                  <a:ext uri="{FF2B5EF4-FFF2-40B4-BE49-F238E27FC236}">
                    <a16:creationId xmlns:a16="http://schemas.microsoft.com/office/drawing/2014/main" id="{6EB3C6DD-F124-4DD2-A733-9BDA87E2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5104494"/>
                <a:ext cx="1511298" cy="295594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12">
                <a:extLst>
                  <a:ext uri="{FF2B5EF4-FFF2-40B4-BE49-F238E27FC236}">
                    <a16:creationId xmlns:a16="http://schemas.microsoft.com/office/drawing/2014/main" id="{85C9E3BD-CB61-4A8E-8CBD-D67D27554965}"/>
                  </a:ext>
                </a:extLst>
              </p:cNvPr>
              <p:cNvSpPr txBox="1"/>
              <p:nvPr/>
            </p:nvSpPr>
            <p:spPr>
              <a:xfrm>
                <a:off x="4605338" y="1913123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תיבת טקסט 12">
                <a:extLst>
                  <a:ext uri="{FF2B5EF4-FFF2-40B4-BE49-F238E27FC236}">
                    <a16:creationId xmlns:a16="http://schemas.microsoft.com/office/drawing/2014/main" id="{85C9E3BD-CB61-4A8E-8CBD-D67D27554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1913123"/>
                <a:ext cx="1083141" cy="221920"/>
              </a:xfrm>
              <a:prstGeom prst="rect">
                <a:avLst/>
              </a:prstGeom>
              <a:blipFill>
                <a:blip r:embed="rId8"/>
                <a:stretch>
                  <a:fillRect l="-5618" t="-19444" b="-47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13">
                <a:extLst>
                  <a:ext uri="{FF2B5EF4-FFF2-40B4-BE49-F238E27FC236}">
                    <a16:creationId xmlns:a16="http://schemas.microsoft.com/office/drawing/2014/main" id="{BCE6FFD3-353D-49EC-BDC3-37F55F045EF2}"/>
                  </a:ext>
                </a:extLst>
              </p:cNvPr>
              <p:cNvSpPr txBox="1"/>
              <p:nvPr/>
            </p:nvSpPr>
            <p:spPr>
              <a:xfrm>
                <a:off x="4613708" y="3789419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תיבת טקסט 13">
                <a:extLst>
                  <a:ext uri="{FF2B5EF4-FFF2-40B4-BE49-F238E27FC236}">
                    <a16:creationId xmlns:a16="http://schemas.microsoft.com/office/drawing/2014/main" id="{BCE6FFD3-353D-49EC-BDC3-37F55F04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08" y="3789419"/>
                <a:ext cx="1083141" cy="221920"/>
              </a:xfrm>
              <a:prstGeom prst="rect">
                <a:avLst/>
              </a:prstGeom>
              <a:blipFill>
                <a:blip r:embed="rId9"/>
                <a:stretch>
                  <a:fillRect l="-5618" t="-19444" b="-47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E19BE2A7-122E-42DF-8EBC-ADC9DFEF5796}"/>
                  </a:ext>
                </a:extLst>
              </p:cNvPr>
              <p:cNvSpPr txBox="1"/>
              <p:nvPr/>
            </p:nvSpPr>
            <p:spPr>
              <a:xfrm>
                <a:off x="4613708" y="5681480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E19BE2A7-122E-42DF-8EBC-ADC9DFEF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08" y="5681480"/>
                <a:ext cx="1083141" cy="221920"/>
              </a:xfrm>
              <a:prstGeom prst="rect">
                <a:avLst/>
              </a:prstGeom>
              <a:blipFill>
                <a:blip r:embed="rId10"/>
                <a:stretch>
                  <a:fillRect l="-5618" t="-19444" b="-5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5CFC53C2-D2E3-4C40-8663-187036BD17E5}"/>
                  </a:ext>
                </a:extLst>
              </p:cNvPr>
              <p:cNvSpPr txBox="1"/>
              <p:nvPr/>
            </p:nvSpPr>
            <p:spPr>
              <a:xfrm>
                <a:off x="2451089" y="1211047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5CFC53C2-D2E3-4C40-8663-187036BD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9" y="1211047"/>
                <a:ext cx="1511298" cy="259751"/>
              </a:xfrm>
              <a:prstGeom prst="rect">
                <a:avLst/>
              </a:prstGeom>
              <a:blipFill>
                <a:blip r:embed="rId11"/>
                <a:stretch>
                  <a:fillRect l="-2823" t="-4762" r="-3226" b="-380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9">
                <a:extLst>
                  <a:ext uri="{FF2B5EF4-FFF2-40B4-BE49-F238E27FC236}">
                    <a16:creationId xmlns:a16="http://schemas.microsoft.com/office/drawing/2014/main" id="{6B8CE888-D639-412D-9A67-AF8B5B98A453}"/>
                  </a:ext>
                </a:extLst>
              </p:cNvPr>
              <p:cNvSpPr txBox="1"/>
              <p:nvPr/>
            </p:nvSpPr>
            <p:spPr>
              <a:xfrm>
                <a:off x="2451089" y="3130084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2" name="TextBox 49">
                <a:extLst>
                  <a:ext uri="{FF2B5EF4-FFF2-40B4-BE49-F238E27FC236}">
                    <a16:creationId xmlns:a16="http://schemas.microsoft.com/office/drawing/2014/main" id="{6B8CE888-D639-412D-9A67-AF8B5B98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9" y="3130084"/>
                <a:ext cx="1511298" cy="259751"/>
              </a:xfrm>
              <a:prstGeom prst="rect">
                <a:avLst/>
              </a:prstGeom>
              <a:blipFill>
                <a:blip r:embed="rId12"/>
                <a:stretch>
                  <a:fillRect l="-2823" t="-4651" r="-3226" b="-372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A6F709D1-A309-40A1-ABE5-4EA40590F015}"/>
                  </a:ext>
                </a:extLst>
              </p:cNvPr>
              <p:cNvSpPr txBox="1"/>
              <p:nvPr/>
            </p:nvSpPr>
            <p:spPr>
              <a:xfrm>
                <a:off x="2451089" y="5049982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A6F709D1-A309-40A1-ABE5-4EA40590F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9" y="5049982"/>
                <a:ext cx="1511298" cy="259751"/>
              </a:xfrm>
              <a:prstGeom prst="rect">
                <a:avLst/>
              </a:prstGeom>
              <a:blipFill>
                <a:blip r:embed="rId13"/>
                <a:stretch>
                  <a:fillRect l="-2823" t="-4651" r="-3226" b="-372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80">
                <a:extLst>
                  <a:ext uri="{FF2B5EF4-FFF2-40B4-BE49-F238E27FC236}">
                    <a16:creationId xmlns:a16="http://schemas.microsoft.com/office/drawing/2014/main" id="{2A1BAFDA-2289-4596-A90D-CF4DE3D82D54}"/>
                  </a:ext>
                </a:extLst>
              </p:cNvPr>
              <p:cNvSpPr/>
              <p:nvPr/>
            </p:nvSpPr>
            <p:spPr>
              <a:xfrm>
                <a:off x="2926507" y="1763082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(1)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4" name="Rectangle 80">
                <a:extLst>
                  <a:ext uri="{FF2B5EF4-FFF2-40B4-BE49-F238E27FC236}">
                    <a16:creationId xmlns:a16="http://schemas.microsoft.com/office/drawing/2014/main" id="{2A1BAFDA-2289-4596-A90D-CF4DE3D82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507" y="1763082"/>
                <a:ext cx="1221873" cy="323165"/>
              </a:xfrm>
              <a:prstGeom prst="rect">
                <a:avLst/>
              </a:prstGeom>
              <a:blipFill>
                <a:blip r:embed="rId14"/>
                <a:stretch>
                  <a:fillRect t="-3774" r="-5970" b="-207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81">
                <a:extLst>
                  <a:ext uri="{FF2B5EF4-FFF2-40B4-BE49-F238E27FC236}">
                    <a16:creationId xmlns:a16="http://schemas.microsoft.com/office/drawing/2014/main" id="{5DA72D6E-F5E5-4500-B588-E2D09560863C}"/>
                  </a:ext>
                </a:extLst>
              </p:cNvPr>
              <p:cNvSpPr/>
              <p:nvPr/>
            </p:nvSpPr>
            <p:spPr>
              <a:xfrm>
                <a:off x="2888997" y="3687441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(2)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5" name="Rectangle 81">
                <a:extLst>
                  <a:ext uri="{FF2B5EF4-FFF2-40B4-BE49-F238E27FC236}">
                    <a16:creationId xmlns:a16="http://schemas.microsoft.com/office/drawing/2014/main" id="{5DA72D6E-F5E5-4500-B588-E2D095608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97" y="3687441"/>
                <a:ext cx="1221873" cy="323165"/>
              </a:xfrm>
              <a:prstGeom prst="rect">
                <a:avLst/>
              </a:prstGeom>
              <a:blipFill>
                <a:blip r:embed="rId15"/>
                <a:stretch>
                  <a:fillRect t="-3774" r="-6500" b="-18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82">
                <a:extLst>
                  <a:ext uri="{FF2B5EF4-FFF2-40B4-BE49-F238E27FC236}">
                    <a16:creationId xmlns:a16="http://schemas.microsoft.com/office/drawing/2014/main" id="{DA755C88-BFD4-484D-A820-C1B3F14BD088}"/>
                  </a:ext>
                </a:extLst>
              </p:cNvPr>
              <p:cNvSpPr/>
              <p:nvPr/>
            </p:nvSpPr>
            <p:spPr>
              <a:xfrm>
                <a:off x="2926507" y="5611799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(3)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6" name="Rectangle 82">
                <a:extLst>
                  <a:ext uri="{FF2B5EF4-FFF2-40B4-BE49-F238E27FC236}">
                    <a16:creationId xmlns:a16="http://schemas.microsoft.com/office/drawing/2014/main" id="{DA755C88-BFD4-484D-A820-C1B3F14B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507" y="5611799"/>
                <a:ext cx="1221873" cy="323165"/>
              </a:xfrm>
              <a:prstGeom prst="rect">
                <a:avLst/>
              </a:prstGeom>
              <a:blipFill>
                <a:blip r:embed="rId16"/>
                <a:stretch>
                  <a:fillRect t="-5660" r="-5970" b="-18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3">
            <a:extLst>
              <a:ext uri="{FF2B5EF4-FFF2-40B4-BE49-F238E27FC236}">
                <a16:creationId xmlns:a16="http://schemas.microsoft.com/office/drawing/2014/main" id="{12A29463-F941-4AB2-9738-29E64738DE5E}"/>
              </a:ext>
            </a:extLst>
          </p:cNvPr>
          <p:cNvSpPr txBox="1"/>
          <p:nvPr/>
        </p:nvSpPr>
        <p:spPr>
          <a:xfrm>
            <a:off x="352426" y="1229801"/>
            <a:ext cx="377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w1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F3F92D06-3ADC-46F5-88C7-A7B03B60F26A}"/>
              </a:ext>
            </a:extLst>
          </p:cNvPr>
          <p:cNvSpPr txBox="1"/>
          <p:nvPr/>
        </p:nvSpPr>
        <p:spPr>
          <a:xfrm>
            <a:off x="352426" y="3152001"/>
            <a:ext cx="377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w2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9D136C5B-2FB2-47BF-A050-EE34B4AA24EE}"/>
              </a:ext>
            </a:extLst>
          </p:cNvPr>
          <p:cNvSpPr txBox="1"/>
          <p:nvPr/>
        </p:nvSpPr>
        <p:spPr>
          <a:xfrm>
            <a:off x="285750" y="5074201"/>
            <a:ext cx="3776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תיבת טקסט 24">
            <a:extLst>
              <a:ext uri="{FF2B5EF4-FFF2-40B4-BE49-F238E27FC236}">
                <a16:creationId xmlns:a16="http://schemas.microsoft.com/office/drawing/2014/main" id="{FAC1A8DE-77B9-4DB8-8A07-3687142C5698}"/>
              </a:ext>
            </a:extLst>
          </p:cNvPr>
          <p:cNvSpPr txBox="1"/>
          <p:nvPr/>
        </p:nvSpPr>
        <p:spPr>
          <a:xfrm>
            <a:off x="-2628" y="0"/>
            <a:ext cx="12194628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he-IL" dirty="0"/>
              <a:t>גרף חישוב פונקציית המחיר </a:t>
            </a:r>
            <a:r>
              <a:rPr lang="en-US" dirty="0"/>
              <a:t>J</a:t>
            </a:r>
            <a:r>
              <a:rPr lang="he-IL" dirty="0"/>
              <a:t> ללא ערכים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3">
                <a:extLst>
                  <a:ext uri="{FF2B5EF4-FFF2-40B4-BE49-F238E27FC236}">
                    <a16:creationId xmlns:a16="http://schemas.microsoft.com/office/drawing/2014/main" id="{9A698C3D-787A-40F8-9762-C169BACD1C9B}"/>
                  </a:ext>
                </a:extLst>
              </p:cNvPr>
              <p:cNvSpPr txBox="1"/>
              <p:nvPr/>
            </p:nvSpPr>
            <p:spPr>
              <a:xfrm>
                <a:off x="781202" y="1045111"/>
                <a:ext cx="657027" cy="259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brk/>
                            </m:rP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43">
                <a:extLst>
                  <a:ext uri="{FF2B5EF4-FFF2-40B4-BE49-F238E27FC236}">
                    <a16:creationId xmlns:a16="http://schemas.microsoft.com/office/drawing/2014/main" id="{9A698C3D-787A-40F8-9762-C169BACD1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2" y="1045111"/>
                <a:ext cx="657027" cy="259558"/>
              </a:xfrm>
              <a:prstGeom prst="rect">
                <a:avLst/>
              </a:prstGeom>
              <a:blipFill>
                <a:blip r:embed="rId1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3">
                <a:extLst>
                  <a:ext uri="{FF2B5EF4-FFF2-40B4-BE49-F238E27FC236}">
                    <a16:creationId xmlns:a16="http://schemas.microsoft.com/office/drawing/2014/main" id="{E8BC57CF-5A5F-4A8B-82AB-4B503BD97269}"/>
                  </a:ext>
                </a:extLst>
              </p:cNvPr>
              <p:cNvSpPr txBox="1"/>
              <p:nvPr/>
            </p:nvSpPr>
            <p:spPr>
              <a:xfrm>
                <a:off x="975805" y="1427308"/>
                <a:ext cx="657027" cy="259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brk/>
                            </m:rP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43">
                <a:extLst>
                  <a:ext uri="{FF2B5EF4-FFF2-40B4-BE49-F238E27FC236}">
                    <a16:creationId xmlns:a16="http://schemas.microsoft.com/office/drawing/2014/main" id="{E8BC57CF-5A5F-4A8B-82AB-4B503BD97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05" y="1427308"/>
                <a:ext cx="657027" cy="259558"/>
              </a:xfrm>
              <a:prstGeom prst="rect">
                <a:avLst/>
              </a:prstGeom>
              <a:blipFill>
                <a:blip r:embed="rId1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3">
                <a:extLst>
                  <a:ext uri="{FF2B5EF4-FFF2-40B4-BE49-F238E27FC236}">
                    <a16:creationId xmlns:a16="http://schemas.microsoft.com/office/drawing/2014/main" id="{375A3784-EBE9-4998-9B54-34B7F8B7E970}"/>
                  </a:ext>
                </a:extLst>
              </p:cNvPr>
              <p:cNvSpPr txBox="1"/>
              <p:nvPr/>
            </p:nvSpPr>
            <p:spPr>
              <a:xfrm>
                <a:off x="354725" y="1686992"/>
                <a:ext cx="657027" cy="259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brk/>
                            </m:rP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43">
                <a:extLst>
                  <a:ext uri="{FF2B5EF4-FFF2-40B4-BE49-F238E27FC236}">
                    <a16:creationId xmlns:a16="http://schemas.microsoft.com/office/drawing/2014/main" id="{375A3784-EBE9-4998-9B54-34B7F8B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5" y="1686992"/>
                <a:ext cx="657027" cy="259558"/>
              </a:xfrm>
              <a:prstGeom prst="rect">
                <a:avLst/>
              </a:prstGeom>
              <a:blipFill>
                <a:blip r:embed="rId19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3">
                <a:extLst>
                  <a:ext uri="{FF2B5EF4-FFF2-40B4-BE49-F238E27FC236}">
                    <a16:creationId xmlns:a16="http://schemas.microsoft.com/office/drawing/2014/main" id="{721E3E6B-1D9F-4CEC-9C60-14A40FC4007C}"/>
                  </a:ext>
                </a:extLst>
              </p:cNvPr>
              <p:cNvSpPr txBox="1"/>
              <p:nvPr/>
            </p:nvSpPr>
            <p:spPr>
              <a:xfrm>
                <a:off x="543065" y="2732774"/>
                <a:ext cx="657027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43">
                <a:extLst>
                  <a:ext uri="{FF2B5EF4-FFF2-40B4-BE49-F238E27FC236}">
                    <a16:creationId xmlns:a16="http://schemas.microsoft.com/office/drawing/2014/main" id="{721E3E6B-1D9F-4CEC-9C60-14A40FC40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5" y="2732774"/>
                <a:ext cx="657027" cy="259751"/>
              </a:xfrm>
              <a:prstGeom prst="rect">
                <a:avLst/>
              </a:prstGeom>
              <a:blipFill>
                <a:blip r:embed="rId20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3">
                <a:extLst>
                  <a:ext uri="{FF2B5EF4-FFF2-40B4-BE49-F238E27FC236}">
                    <a16:creationId xmlns:a16="http://schemas.microsoft.com/office/drawing/2014/main" id="{3A420212-0585-4857-9D5F-27BAFA16587C}"/>
                  </a:ext>
                </a:extLst>
              </p:cNvPr>
              <p:cNvSpPr txBox="1"/>
              <p:nvPr/>
            </p:nvSpPr>
            <p:spPr>
              <a:xfrm>
                <a:off x="952145" y="2973442"/>
                <a:ext cx="657027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43">
                <a:extLst>
                  <a:ext uri="{FF2B5EF4-FFF2-40B4-BE49-F238E27FC236}">
                    <a16:creationId xmlns:a16="http://schemas.microsoft.com/office/drawing/2014/main" id="{3A420212-0585-4857-9D5F-27BAFA16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45" y="2973442"/>
                <a:ext cx="657027" cy="259751"/>
              </a:xfrm>
              <a:prstGeom prst="rect">
                <a:avLst/>
              </a:prstGeom>
              <a:blipFill>
                <a:blip r:embed="rId2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E4A5B13B-0957-46AE-A24A-F9C21001A449}"/>
                  </a:ext>
                </a:extLst>
              </p:cNvPr>
              <p:cNvSpPr txBox="1"/>
              <p:nvPr/>
            </p:nvSpPr>
            <p:spPr>
              <a:xfrm>
                <a:off x="452688" y="3518917"/>
                <a:ext cx="657027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35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E4A5B13B-0957-46AE-A24A-F9C21001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8" y="3518917"/>
                <a:ext cx="657027" cy="259751"/>
              </a:xfrm>
              <a:prstGeom prst="rect">
                <a:avLst/>
              </a:prstGeom>
              <a:blipFill>
                <a:blip r:embed="rId2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3">
                <a:extLst>
                  <a:ext uri="{FF2B5EF4-FFF2-40B4-BE49-F238E27FC236}">
                    <a16:creationId xmlns:a16="http://schemas.microsoft.com/office/drawing/2014/main" id="{5C57C555-BCF3-4102-B504-ED3FFB92C0DE}"/>
                  </a:ext>
                </a:extLst>
              </p:cNvPr>
              <p:cNvSpPr txBox="1"/>
              <p:nvPr/>
            </p:nvSpPr>
            <p:spPr>
              <a:xfrm>
                <a:off x="474550" y="4739686"/>
                <a:ext cx="657027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43">
                <a:extLst>
                  <a:ext uri="{FF2B5EF4-FFF2-40B4-BE49-F238E27FC236}">
                    <a16:creationId xmlns:a16="http://schemas.microsoft.com/office/drawing/2014/main" id="{5C57C555-BCF3-4102-B504-ED3FFB92C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0" y="4739686"/>
                <a:ext cx="657027" cy="207749"/>
              </a:xfrm>
              <a:prstGeom prst="rect">
                <a:avLst/>
              </a:prstGeom>
              <a:blipFill>
                <a:blip r:embed="rId2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3">
                <a:extLst>
                  <a:ext uri="{FF2B5EF4-FFF2-40B4-BE49-F238E27FC236}">
                    <a16:creationId xmlns:a16="http://schemas.microsoft.com/office/drawing/2014/main" id="{448A61A0-A437-44A1-80F6-292899DDC1C7}"/>
                  </a:ext>
                </a:extLst>
              </p:cNvPr>
              <p:cNvSpPr txBox="1"/>
              <p:nvPr/>
            </p:nvSpPr>
            <p:spPr>
              <a:xfrm>
                <a:off x="869740" y="4896745"/>
                <a:ext cx="657027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43">
                <a:extLst>
                  <a:ext uri="{FF2B5EF4-FFF2-40B4-BE49-F238E27FC236}">
                    <a16:creationId xmlns:a16="http://schemas.microsoft.com/office/drawing/2014/main" id="{448A61A0-A437-44A1-80F6-292899DDC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40" y="4896745"/>
                <a:ext cx="657027" cy="207749"/>
              </a:xfrm>
              <a:prstGeom prst="rect">
                <a:avLst/>
              </a:prstGeom>
              <a:blipFill>
                <a:blip r:embed="rId2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43">
                <a:extLst>
                  <a:ext uri="{FF2B5EF4-FFF2-40B4-BE49-F238E27FC236}">
                    <a16:creationId xmlns:a16="http://schemas.microsoft.com/office/drawing/2014/main" id="{ECE83334-314F-4EF1-825B-1AE8411C550C}"/>
                  </a:ext>
                </a:extLst>
              </p:cNvPr>
              <p:cNvSpPr txBox="1"/>
              <p:nvPr/>
            </p:nvSpPr>
            <p:spPr>
              <a:xfrm>
                <a:off x="582537" y="5257033"/>
                <a:ext cx="657027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43">
                <a:extLst>
                  <a:ext uri="{FF2B5EF4-FFF2-40B4-BE49-F238E27FC236}">
                    <a16:creationId xmlns:a16="http://schemas.microsoft.com/office/drawing/2014/main" id="{ECE83334-314F-4EF1-825B-1AE8411C5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7" y="5257033"/>
                <a:ext cx="657027" cy="207749"/>
              </a:xfrm>
              <a:prstGeom prst="rect">
                <a:avLst/>
              </a:prstGeom>
              <a:blipFill>
                <a:blip r:embed="rId2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00E3EE8-F719-407E-BDDA-365E97D1B448}"/>
              </a:ext>
            </a:extLst>
          </p:cNvPr>
          <p:cNvSpPr txBox="1"/>
          <p:nvPr/>
        </p:nvSpPr>
        <p:spPr>
          <a:xfrm>
            <a:off x="7924800" y="6366879"/>
            <a:ext cx="1219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/>
                </a:solidFill>
              </a:rPr>
              <a:t>תודה ל </a:t>
            </a:r>
          </a:p>
          <a:p>
            <a:pPr algn="r" rtl="1"/>
            <a:r>
              <a:rPr lang="he-IL" sz="1200" dirty="0">
                <a:solidFill>
                  <a:schemeClr val="bg1"/>
                </a:solidFill>
              </a:rPr>
              <a:t>דפנה לוי רשתי</a:t>
            </a:r>
          </a:p>
        </p:txBody>
      </p:sp>
    </p:spTree>
    <p:extLst>
      <p:ext uri="{BB962C8B-B14F-4D97-AF65-F5344CB8AC3E}">
        <p14:creationId xmlns:p14="http://schemas.microsoft.com/office/powerpoint/2010/main" val="129816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6">
            <a:extLst>
              <a:ext uri="{FF2B5EF4-FFF2-40B4-BE49-F238E27FC236}">
                <a16:creationId xmlns:a16="http://schemas.microsoft.com/office/drawing/2014/main" id="{76ECFD3B-339D-4AAE-A654-7C4A23C00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09661"/>
            <a:ext cx="9067800" cy="4758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7">
                <a:extLst>
                  <a:ext uri="{FF2B5EF4-FFF2-40B4-BE49-F238E27FC236}">
                    <a16:creationId xmlns:a16="http://schemas.microsoft.com/office/drawing/2014/main" id="{ACADB3BE-9AE1-42AC-AF53-09AD3270398A}"/>
                  </a:ext>
                </a:extLst>
              </p:cNvPr>
              <p:cNvSpPr txBox="1"/>
              <p:nvPr/>
            </p:nvSpPr>
            <p:spPr>
              <a:xfrm>
                <a:off x="6832120" y="3061622"/>
                <a:ext cx="1103998" cy="56682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he-I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תיבת טקסט 7">
                <a:extLst>
                  <a:ext uri="{FF2B5EF4-FFF2-40B4-BE49-F238E27FC236}">
                    <a16:creationId xmlns:a16="http://schemas.microsoft.com/office/drawing/2014/main" id="{ACADB3BE-9AE1-42AC-AF53-09AD32703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20" y="3061622"/>
                <a:ext cx="1103998" cy="566822"/>
              </a:xfrm>
              <a:prstGeom prst="rect">
                <a:avLst/>
              </a:prstGeom>
              <a:blipFill>
                <a:blip r:embed="rId3"/>
                <a:stretch>
                  <a:fillRect l="-37017" t="-134409" r="-64641" b="-1806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67354D35-E564-4C65-8AC7-EBC1E3C8F66B}"/>
                  </a:ext>
                </a:extLst>
              </p:cNvPr>
              <p:cNvSpPr txBox="1"/>
              <p:nvPr/>
            </p:nvSpPr>
            <p:spPr>
              <a:xfrm flipH="1">
                <a:off x="6349814" y="3872360"/>
                <a:ext cx="2523446" cy="62344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350" b="1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350" b="1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1350" b="1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b="1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350" b="1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b="1" i="1" dirty="0">
                  <a:solidFill>
                    <a:srgbClr val="0033C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1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533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61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1190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25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srgbClr val="0033CC"/>
                              </a:solidFill>
                            </a:rPr>
                            <m:t>1225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350" b="1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srgbClr val="0033CC"/>
                          </a:solidFill>
                        </a:rPr>
                        <m:t>982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srgbClr val="0033CC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srgbClr val="0033CC"/>
                          </a:solidFill>
                        </a:rPr>
                        <m:t>9533</m:t>
                      </m:r>
                    </m:oMath>
                  </m:oMathPara>
                </a14:m>
                <a:endParaRPr lang="he-IL" sz="135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67354D35-E564-4C65-8AC7-EBC1E3C8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814" y="3872360"/>
                <a:ext cx="2523446" cy="623440"/>
              </a:xfrm>
              <a:prstGeom prst="rect">
                <a:avLst/>
              </a:prstGeom>
              <a:blipFill>
                <a:blip r:embed="rId4"/>
                <a:stretch>
                  <a:fillRect b="-378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9">
                <a:extLst>
                  <a:ext uri="{FF2B5EF4-FFF2-40B4-BE49-F238E27FC236}">
                    <a16:creationId xmlns:a16="http://schemas.microsoft.com/office/drawing/2014/main" id="{1D6D972B-F64F-4393-AE44-3350E32F8E7E}"/>
                  </a:ext>
                </a:extLst>
              </p:cNvPr>
              <p:cNvSpPr txBox="1"/>
              <p:nvPr/>
            </p:nvSpPr>
            <p:spPr>
              <a:xfrm>
                <a:off x="4613708" y="975463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תיבת טקסט 9">
                <a:extLst>
                  <a:ext uri="{FF2B5EF4-FFF2-40B4-BE49-F238E27FC236}">
                    <a16:creationId xmlns:a16="http://schemas.microsoft.com/office/drawing/2014/main" id="{1D6D972B-F64F-4393-AE44-3350E32F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08" y="975463"/>
                <a:ext cx="1511298" cy="295594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10">
                <a:extLst>
                  <a:ext uri="{FF2B5EF4-FFF2-40B4-BE49-F238E27FC236}">
                    <a16:creationId xmlns:a16="http://schemas.microsoft.com/office/drawing/2014/main" id="{505DC4CF-C17F-4690-9D30-161EF0E6F2BE}"/>
                  </a:ext>
                </a:extLst>
              </p:cNvPr>
              <p:cNvSpPr txBox="1"/>
              <p:nvPr/>
            </p:nvSpPr>
            <p:spPr>
              <a:xfrm>
                <a:off x="4605338" y="3004113"/>
                <a:ext cx="1511298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6" name="תיבת טקסט 10">
                <a:extLst>
                  <a:ext uri="{FF2B5EF4-FFF2-40B4-BE49-F238E27FC236}">
                    <a16:creationId xmlns:a16="http://schemas.microsoft.com/office/drawing/2014/main" id="{505DC4CF-C17F-4690-9D30-161EF0E6F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3004113"/>
                <a:ext cx="1511298" cy="288477"/>
              </a:xfrm>
              <a:prstGeom prst="rect">
                <a:avLst/>
              </a:prstGeom>
              <a:blipFill>
                <a:blip r:embed="rId6"/>
                <a:stretch>
                  <a:fillRect t="-4255" b="-4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11">
                <a:extLst>
                  <a:ext uri="{FF2B5EF4-FFF2-40B4-BE49-F238E27FC236}">
                    <a16:creationId xmlns:a16="http://schemas.microsoft.com/office/drawing/2014/main" id="{190F4E24-1159-4912-91A5-EF5B516D1A3D}"/>
                  </a:ext>
                </a:extLst>
              </p:cNvPr>
              <p:cNvSpPr txBox="1"/>
              <p:nvPr/>
            </p:nvSpPr>
            <p:spPr>
              <a:xfrm>
                <a:off x="4676978" y="4953055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7" name="תיבת טקסט 11">
                <a:extLst>
                  <a:ext uri="{FF2B5EF4-FFF2-40B4-BE49-F238E27FC236}">
                    <a16:creationId xmlns:a16="http://schemas.microsoft.com/office/drawing/2014/main" id="{190F4E24-1159-4912-91A5-EF5B516D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78" y="4953055"/>
                <a:ext cx="1511298" cy="295594"/>
              </a:xfrm>
              <a:prstGeom prst="rect">
                <a:avLst/>
              </a:prstGeom>
              <a:blipFill>
                <a:blip r:embed="rId7"/>
                <a:stretch>
                  <a:fillRect t="-2083" b="-41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12">
                <a:extLst>
                  <a:ext uri="{FF2B5EF4-FFF2-40B4-BE49-F238E27FC236}">
                    <a16:creationId xmlns:a16="http://schemas.microsoft.com/office/drawing/2014/main" id="{78A2A71D-06A3-4D2E-B1C3-778285794820}"/>
                  </a:ext>
                </a:extLst>
              </p:cNvPr>
              <p:cNvSpPr txBox="1"/>
              <p:nvPr/>
            </p:nvSpPr>
            <p:spPr>
              <a:xfrm>
                <a:off x="4605338" y="1913123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תיבת טקסט 12">
                <a:extLst>
                  <a:ext uri="{FF2B5EF4-FFF2-40B4-BE49-F238E27FC236}">
                    <a16:creationId xmlns:a16="http://schemas.microsoft.com/office/drawing/2014/main" id="{78A2A71D-06A3-4D2E-B1C3-778285794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38" y="1913123"/>
                <a:ext cx="1083141" cy="221920"/>
              </a:xfrm>
              <a:prstGeom prst="rect">
                <a:avLst/>
              </a:prstGeom>
              <a:blipFill>
                <a:blip r:embed="rId8"/>
                <a:stretch>
                  <a:fillRect l="-5618" t="-19444" b="-47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13">
                <a:extLst>
                  <a:ext uri="{FF2B5EF4-FFF2-40B4-BE49-F238E27FC236}">
                    <a16:creationId xmlns:a16="http://schemas.microsoft.com/office/drawing/2014/main" id="{ADE294EF-1DD2-45F6-A9C6-A17C934644E0}"/>
                  </a:ext>
                </a:extLst>
              </p:cNvPr>
              <p:cNvSpPr txBox="1"/>
              <p:nvPr/>
            </p:nvSpPr>
            <p:spPr>
              <a:xfrm>
                <a:off x="5001964" y="3914809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תיבת טקסט 13">
                <a:extLst>
                  <a:ext uri="{FF2B5EF4-FFF2-40B4-BE49-F238E27FC236}">
                    <a16:creationId xmlns:a16="http://schemas.microsoft.com/office/drawing/2014/main" id="{ADE294EF-1DD2-45F6-A9C6-A17C9346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4" y="3914809"/>
                <a:ext cx="1083141" cy="221920"/>
              </a:xfrm>
              <a:prstGeom prst="rect">
                <a:avLst/>
              </a:prstGeom>
              <a:blipFill>
                <a:blip r:embed="rId9"/>
                <a:stretch>
                  <a:fillRect l="-5650" t="-18919" b="-459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E6657195-8E10-43CF-A44E-95A0372EAA36}"/>
                  </a:ext>
                </a:extLst>
              </p:cNvPr>
              <p:cNvSpPr txBox="1"/>
              <p:nvPr/>
            </p:nvSpPr>
            <p:spPr>
              <a:xfrm>
                <a:off x="4676978" y="5768588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E6657195-8E10-43CF-A44E-95A0372E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78" y="5768588"/>
                <a:ext cx="1083141" cy="221920"/>
              </a:xfrm>
              <a:prstGeom prst="rect">
                <a:avLst/>
              </a:prstGeom>
              <a:blipFill>
                <a:blip r:embed="rId10"/>
                <a:stretch>
                  <a:fillRect l="-5618" t="-18919" b="-459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6D2C815-3E29-4B6E-A378-27056606C2A2}"/>
                  </a:ext>
                </a:extLst>
              </p:cNvPr>
              <p:cNvSpPr txBox="1"/>
              <p:nvPr/>
            </p:nvSpPr>
            <p:spPr>
              <a:xfrm>
                <a:off x="2451089" y="1039710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6D2C815-3E29-4B6E-A378-27056606C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9" y="1039710"/>
                <a:ext cx="1511298" cy="259751"/>
              </a:xfrm>
              <a:prstGeom prst="rect">
                <a:avLst/>
              </a:prstGeom>
              <a:blipFill>
                <a:blip r:embed="rId11"/>
                <a:stretch>
                  <a:fillRect l="-2823" t="-4762" r="-3226" b="-380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9">
                <a:extLst>
                  <a:ext uri="{FF2B5EF4-FFF2-40B4-BE49-F238E27FC236}">
                    <a16:creationId xmlns:a16="http://schemas.microsoft.com/office/drawing/2014/main" id="{1D29B025-AD1D-443F-B39F-696F0E38474B}"/>
                  </a:ext>
                </a:extLst>
              </p:cNvPr>
              <p:cNvSpPr txBox="1"/>
              <p:nvPr/>
            </p:nvSpPr>
            <p:spPr>
              <a:xfrm>
                <a:off x="2483479" y="2990274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2" name="TextBox 49">
                <a:extLst>
                  <a:ext uri="{FF2B5EF4-FFF2-40B4-BE49-F238E27FC236}">
                    <a16:creationId xmlns:a16="http://schemas.microsoft.com/office/drawing/2014/main" id="{1D29B025-AD1D-443F-B39F-696F0E38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79" y="2990274"/>
                <a:ext cx="1511298" cy="259751"/>
              </a:xfrm>
              <a:prstGeom prst="rect">
                <a:avLst/>
              </a:prstGeom>
              <a:blipFill>
                <a:blip r:embed="rId12"/>
                <a:stretch>
                  <a:fillRect l="-2823" t="-4762" r="-3226" b="-380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24BB07CD-3A79-443D-83E8-3A696A7EDA64}"/>
                  </a:ext>
                </a:extLst>
              </p:cNvPr>
              <p:cNvSpPr txBox="1"/>
              <p:nvPr/>
            </p:nvSpPr>
            <p:spPr>
              <a:xfrm>
                <a:off x="2451089" y="4985282"/>
                <a:ext cx="151129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brk/>
                          </m:rPr>
                          <a:rPr lang="en-US" sz="135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brk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350" dirty="0"/>
                  <a:t>+b  </a:t>
                </a:r>
              </a:p>
            </p:txBody>
          </p:sp>
        </mc:Choice>
        <mc:Fallback xmlns=""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24BB07CD-3A79-443D-83E8-3A696A7E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9" y="4985282"/>
                <a:ext cx="1511298" cy="259751"/>
              </a:xfrm>
              <a:prstGeom prst="rect">
                <a:avLst/>
              </a:prstGeom>
              <a:blipFill>
                <a:blip r:embed="rId13"/>
                <a:stretch>
                  <a:fillRect l="-2823" t="-4762" r="-3226" b="-380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80">
                <a:extLst>
                  <a:ext uri="{FF2B5EF4-FFF2-40B4-BE49-F238E27FC236}">
                    <a16:creationId xmlns:a16="http://schemas.microsoft.com/office/drawing/2014/main" id="{DF0686CF-D93D-4A33-90C8-554EF0565C5D}"/>
                  </a:ext>
                </a:extLst>
              </p:cNvPr>
              <p:cNvSpPr/>
              <p:nvPr/>
            </p:nvSpPr>
            <p:spPr>
              <a:xfrm>
                <a:off x="2899192" y="1919296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(1)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4" name="Rectangle 80">
                <a:extLst>
                  <a:ext uri="{FF2B5EF4-FFF2-40B4-BE49-F238E27FC236}">
                    <a16:creationId xmlns:a16="http://schemas.microsoft.com/office/drawing/2014/main" id="{DF0686CF-D93D-4A33-90C8-554EF0565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192" y="1919296"/>
                <a:ext cx="1221873" cy="323165"/>
              </a:xfrm>
              <a:prstGeom prst="rect">
                <a:avLst/>
              </a:prstGeom>
              <a:blipFill>
                <a:blip r:embed="rId14"/>
                <a:stretch>
                  <a:fillRect t="-3774" r="-6500" b="-18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81">
                <a:extLst>
                  <a:ext uri="{FF2B5EF4-FFF2-40B4-BE49-F238E27FC236}">
                    <a16:creationId xmlns:a16="http://schemas.microsoft.com/office/drawing/2014/main" id="{4E450A1A-A9A4-4D35-81DD-E8186A9F4261}"/>
                  </a:ext>
                </a:extLst>
              </p:cNvPr>
              <p:cNvSpPr/>
              <p:nvPr/>
            </p:nvSpPr>
            <p:spPr>
              <a:xfrm>
                <a:off x="2709163" y="3813564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(2)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5" name="Rectangle 81">
                <a:extLst>
                  <a:ext uri="{FF2B5EF4-FFF2-40B4-BE49-F238E27FC236}">
                    <a16:creationId xmlns:a16="http://schemas.microsoft.com/office/drawing/2014/main" id="{4E450A1A-A9A4-4D35-81DD-E8186A9F4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63" y="3813564"/>
                <a:ext cx="1221873" cy="323165"/>
              </a:xfrm>
              <a:prstGeom prst="rect">
                <a:avLst/>
              </a:prstGeom>
              <a:blipFill>
                <a:blip r:embed="rId15"/>
                <a:stretch>
                  <a:fillRect t="-5660" r="-5970" b="-18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82">
                <a:extLst>
                  <a:ext uri="{FF2B5EF4-FFF2-40B4-BE49-F238E27FC236}">
                    <a16:creationId xmlns:a16="http://schemas.microsoft.com/office/drawing/2014/main" id="{026E5101-41EC-48F5-816F-8858C237548F}"/>
                  </a:ext>
                </a:extLst>
              </p:cNvPr>
              <p:cNvSpPr/>
              <p:nvPr/>
            </p:nvSpPr>
            <p:spPr>
              <a:xfrm>
                <a:off x="2618885" y="5704820"/>
                <a:ext cx="122187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500" baseline="30000" dirty="0"/>
                  <a:t>(3)</a:t>
                </a:r>
                <a:r>
                  <a:rPr lang="en-US" sz="1500" dirty="0"/>
                  <a:t>(w1,w2,b)</a:t>
                </a:r>
              </a:p>
            </p:txBody>
          </p:sp>
        </mc:Choice>
        <mc:Fallback xmlns="">
          <p:sp>
            <p:nvSpPr>
              <p:cNvPr id="16" name="Rectangle 82">
                <a:extLst>
                  <a:ext uri="{FF2B5EF4-FFF2-40B4-BE49-F238E27FC236}">
                    <a16:creationId xmlns:a16="http://schemas.microsoft.com/office/drawing/2014/main" id="{026E5101-41EC-48F5-816F-8858C2375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885" y="5704820"/>
                <a:ext cx="1221873" cy="323165"/>
              </a:xfrm>
              <a:prstGeom prst="rect">
                <a:avLst/>
              </a:prstGeom>
              <a:blipFill>
                <a:blip r:embed="rId16"/>
                <a:stretch>
                  <a:fillRect t="-3774" r="-6500" b="-18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3">
            <a:extLst>
              <a:ext uri="{FF2B5EF4-FFF2-40B4-BE49-F238E27FC236}">
                <a16:creationId xmlns:a16="http://schemas.microsoft.com/office/drawing/2014/main" id="{952B1B1C-4FD4-4FEA-9069-5243772349B8}"/>
              </a:ext>
            </a:extLst>
          </p:cNvPr>
          <p:cNvSpPr txBox="1"/>
          <p:nvPr/>
        </p:nvSpPr>
        <p:spPr>
          <a:xfrm>
            <a:off x="176477" y="1293583"/>
            <a:ext cx="444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5315D34-7846-4F2D-B306-1421542416FE}"/>
              </a:ext>
            </a:extLst>
          </p:cNvPr>
          <p:cNvSpPr txBox="1"/>
          <p:nvPr/>
        </p:nvSpPr>
        <p:spPr>
          <a:xfrm>
            <a:off x="176477" y="3234259"/>
            <a:ext cx="1865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D1FD487D-9CAA-4C8B-8FB3-689F71E40507}"/>
              </a:ext>
            </a:extLst>
          </p:cNvPr>
          <p:cNvSpPr txBox="1"/>
          <p:nvPr/>
        </p:nvSpPr>
        <p:spPr>
          <a:xfrm>
            <a:off x="84568" y="5146021"/>
            <a:ext cx="5496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0" name="תיבת טקסט 24">
            <a:extLst>
              <a:ext uri="{FF2B5EF4-FFF2-40B4-BE49-F238E27FC236}">
                <a16:creationId xmlns:a16="http://schemas.microsoft.com/office/drawing/2014/main" id="{FEE21967-EDAA-4CF7-8BEF-B09477E8F454}"/>
              </a:ext>
            </a:extLst>
          </p:cNvPr>
          <p:cNvSpPr txBox="1"/>
          <p:nvPr/>
        </p:nvSpPr>
        <p:spPr>
          <a:xfrm>
            <a:off x="0" y="-1088"/>
            <a:ext cx="12192000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he-IL" dirty="0"/>
              <a:t>גרף חישוב פונקציית המחיר </a:t>
            </a:r>
            <a:r>
              <a:rPr lang="en-US" dirty="0"/>
              <a:t>J</a:t>
            </a:r>
            <a:r>
              <a:rPr lang="he-IL" dirty="0"/>
              <a:t> ע"פ  הדגימות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19E418-2A2C-441A-B402-9C64271A1A69}"/>
                  </a:ext>
                </a:extLst>
              </p:cNvPr>
              <p:cNvSpPr txBox="1"/>
              <p:nvPr/>
            </p:nvSpPr>
            <p:spPr>
              <a:xfrm>
                <a:off x="1996902" y="1483663"/>
                <a:ext cx="1887968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2*2.3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5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*4 +3.5=28.1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19E418-2A2C-441A-B402-9C64271A1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2" y="1483663"/>
                <a:ext cx="1887968" cy="230832"/>
              </a:xfrm>
              <a:prstGeom prst="rect">
                <a:avLst/>
              </a:prstGeom>
              <a:blipFill>
                <a:blip r:embed="rId17"/>
                <a:stretch>
                  <a:fillRect l="-6149" t="-23684" r="-4854" b="-473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0568AC15-FCDB-41B4-AC28-DBAB64AB9C6C}"/>
                  </a:ext>
                </a:extLst>
              </p:cNvPr>
              <p:cNvSpPr txBox="1"/>
              <p:nvPr/>
            </p:nvSpPr>
            <p:spPr>
              <a:xfrm>
                <a:off x="2121463" y="3425358"/>
                <a:ext cx="1916726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2*</a:t>
                </a:r>
                <a14:m>
                  <m:oMath xmlns:m="http://schemas.openxmlformats.org/officeDocument/2006/math">
                    <m:r>
                      <a:rPr lang="en-US" sz="15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5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5*6 +3.5=41.5  </a:t>
                </a:r>
              </a:p>
            </p:txBody>
          </p:sp>
        </mc:Choice>
        <mc:Fallback xmlns=""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0568AC15-FCDB-41B4-AC28-DBAB64AB9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63" y="3425358"/>
                <a:ext cx="1916726" cy="230832"/>
              </a:xfrm>
              <a:prstGeom prst="rect">
                <a:avLst/>
              </a:prstGeom>
              <a:blipFill>
                <a:blip r:embed="rId18"/>
                <a:stretch>
                  <a:fillRect l="-6051" t="-26316" b="-473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530771AD-88B8-46D9-80FD-3300EF3577CD}"/>
                  </a:ext>
                </a:extLst>
              </p:cNvPr>
              <p:cNvSpPr txBox="1"/>
              <p:nvPr/>
            </p:nvSpPr>
            <p:spPr>
              <a:xfrm>
                <a:off x="1968144" y="5316614"/>
                <a:ext cx="1916726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2*1</a:t>
                </a:r>
                <a14:m>
                  <m:oMath xmlns:m="http://schemas.openxmlformats.org/officeDocument/2006/math">
                    <m:r>
                      <a:rPr lang="en-US" sz="15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5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500" b="1" dirty="0">
                    <a:solidFill>
                      <a:srgbClr val="0033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*8 +3.5=45.5  </a:t>
                </a:r>
              </a:p>
            </p:txBody>
          </p:sp>
        </mc:Choice>
        <mc:Fallback xmlns=""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530771AD-88B8-46D9-80FD-3300EF35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4" y="5316614"/>
                <a:ext cx="1916726" cy="230832"/>
              </a:xfrm>
              <a:prstGeom prst="rect">
                <a:avLst/>
              </a:prstGeom>
              <a:blipFill>
                <a:blip r:embed="rId19"/>
                <a:stretch>
                  <a:fillRect l="-6051" t="-26316" b="-473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48">
            <a:extLst>
              <a:ext uri="{FF2B5EF4-FFF2-40B4-BE49-F238E27FC236}">
                <a16:creationId xmlns:a16="http://schemas.microsoft.com/office/drawing/2014/main" id="{06BA2F55-CDAB-463B-9A64-B0272BD8F828}"/>
              </a:ext>
            </a:extLst>
          </p:cNvPr>
          <p:cNvSpPr txBox="1"/>
          <p:nvPr/>
        </p:nvSpPr>
        <p:spPr>
          <a:xfrm>
            <a:off x="4552877" y="1245921"/>
            <a:ext cx="151129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(28.1-5)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=533.61</a:t>
            </a:r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E86D49F-6DEF-403F-BAE9-D21E539D4AAD}"/>
              </a:ext>
            </a:extLst>
          </p:cNvPr>
          <p:cNvSpPr txBox="1"/>
          <p:nvPr/>
        </p:nvSpPr>
        <p:spPr>
          <a:xfrm>
            <a:off x="4623198" y="3382132"/>
            <a:ext cx="200428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41.5-7)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=1190.25</a:t>
            </a:r>
          </a:p>
        </p:txBody>
      </p:sp>
      <p:sp>
        <p:nvSpPr>
          <p:cNvPr id="26" name="TextBox 52">
            <a:extLst>
              <a:ext uri="{FF2B5EF4-FFF2-40B4-BE49-F238E27FC236}">
                <a16:creationId xmlns:a16="http://schemas.microsoft.com/office/drawing/2014/main" id="{C5D50AE8-50E6-48B5-924F-0B94E48EB20E}"/>
              </a:ext>
            </a:extLst>
          </p:cNvPr>
          <p:cNvSpPr txBox="1"/>
          <p:nvPr/>
        </p:nvSpPr>
        <p:spPr>
          <a:xfrm>
            <a:off x="4552877" y="5296062"/>
            <a:ext cx="181555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45.5-10.5)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=1225</a:t>
            </a:r>
          </a:p>
        </p:txBody>
      </p:sp>
      <p:sp>
        <p:nvSpPr>
          <p:cNvPr id="27" name="תיבת טקסט 33">
            <a:extLst>
              <a:ext uri="{FF2B5EF4-FFF2-40B4-BE49-F238E27FC236}">
                <a16:creationId xmlns:a16="http://schemas.microsoft.com/office/drawing/2014/main" id="{A459B113-74B0-4F86-968E-67DCBFFB99AF}"/>
              </a:ext>
            </a:extLst>
          </p:cNvPr>
          <p:cNvSpPr txBox="1"/>
          <p:nvPr/>
        </p:nvSpPr>
        <p:spPr>
          <a:xfrm>
            <a:off x="6743130" y="5103409"/>
            <a:ext cx="2203588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350" b="1" dirty="0">
                <a:solidFill>
                  <a:srgbClr val="FF0000"/>
                </a:solidFill>
              </a:rPr>
              <a:t>חלחול קדימה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274BA8-7913-4BEF-810F-5649BB84846B}"/>
              </a:ext>
            </a:extLst>
          </p:cNvPr>
          <p:cNvSpPr txBox="1"/>
          <p:nvPr/>
        </p:nvSpPr>
        <p:spPr>
          <a:xfrm>
            <a:off x="7924800" y="6366879"/>
            <a:ext cx="1219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tx1"/>
                </a:solidFill>
              </a:rPr>
              <a:t>תודה ל </a:t>
            </a:r>
          </a:p>
          <a:p>
            <a:pPr algn="r" rtl="1"/>
            <a:r>
              <a:rPr lang="he-IL" sz="1200" dirty="0">
                <a:solidFill>
                  <a:schemeClr val="tx1"/>
                </a:solidFill>
              </a:rPr>
              <a:t>דפנה לוי רשתי</a:t>
            </a:r>
          </a:p>
        </p:txBody>
      </p:sp>
    </p:spTree>
    <p:extLst>
      <p:ext uri="{BB962C8B-B14F-4D97-AF65-F5344CB8AC3E}">
        <p14:creationId xmlns:p14="http://schemas.microsoft.com/office/powerpoint/2010/main" val="76520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8">
            <a:extLst>
              <a:ext uri="{FF2B5EF4-FFF2-40B4-BE49-F238E27FC236}">
                <a16:creationId xmlns:a16="http://schemas.microsoft.com/office/drawing/2014/main" id="{A6FC800B-3235-4220-B483-9874C943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720"/>
            <a:ext cx="9143999" cy="5081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4">
                <a:extLst>
                  <a:ext uri="{FF2B5EF4-FFF2-40B4-BE49-F238E27FC236}">
                    <a16:creationId xmlns:a16="http://schemas.microsoft.com/office/drawing/2014/main" id="{DFD76107-2E2D-413E-9EED-516AA73AEFB7}"/>
                  </a:ext>
                </a:extLst>
              </p:cNvPr>
              <p:cNvSpPr txBox="1"/>
              <p:nvPr/>
            </p:nvSpPr>
            <p:spPr>
              <a:xfrm>
                <a:off x="7667627" y="3042802"/>
                <a:ext cx="1352549" cy="56682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he-I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תיבת טקסט 4">
                <a:extLst>
                  <a:ext uri="{FF2B5EF4-FFF2-40B4-BE49-F238E27FC236}">
                    <a16:creationId xmlns:a16="http://schemas.microsoft.com/office/drawing/2014/main" id="{DFD76107-2E2D-413E-9EED-516AA73A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7" y="3042802"/>
                <a:ext cx="1352549" cy="566822"/>
              </a:xfrm>
              <a:prstGeom prst="rect">
                <a:avLst/>
              </a:prstGeom>
              <a:blipFill>
                <a:blip r:embed="rId3"/>
                <a:stretch>
                  <a:fillRect l="-21171" t="-134409" r="-43243" b="-1806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5">
                <a:extLst>
                  <a:ext uri="{FF2B5EF4-FFF2-40B4-BE49-F238E27FC236}">
                    <a16:creationId xmlns:a16="http://schemas.microsoft.com/office/drawing/2014/main" id="{F1C58D3B-2291-4402-9665-00738D0FFF20}"/>
                  </a:ext>
                </a:extLst>
              </p:cNvPr>
              <p:cNvSpPr txBox="1"/>
              <p:nvPr/>
            </p:nvSpPr>
            <p:spPr>
              <a:xfrm>
                <a:off x="5591245" y="1206865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4" name="תיבת טקסט 5">
                <a:extLst>
                  <a:ext uri="{FF2B5EF4-FFF2-40B4-BE49-F238E27FC236}">
                    <a16:creationId xmlns:a16="http://schemas.microsoft.com/office/drawing/2014/main" id="{F1C58D3B-2291-4402-9665-00738D0F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245" y="1206865"/>
                <a:ext cx="1511298" cy="295594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6">
                <a:extLst>
                  <a:ext uri="{FF2B5EF4-FFF2-40B4-BE49-F238E27FC236}">
                    <a16:creationId xmlns:a16="http://schemas.microsoft.com/office/drawing/2014/main" id="{DE463FE3-A308-4DA5-9A60-49F000706E46}"/>
                  </a:ext>
                </a:extLst>
              </p:cNvPr>
              <p:cNvSpPr txBox="1"/>
              <p:nvPr/>
            </p:nvSpPr>
            <p:spPr>
              <a:xfrm>
                <a:off x="5537876" y="3253452"/>
                <a:ext cx="1511298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תיבת טקסט 6">
                <a:extLst>
                  <a:ext uri="{FF2B5EF4-FFF2-40B4-BE49-F238E27FC236}">
                    <a16:creationId xmlns:a16="http://schemas.microsoft.com/office/drawing/2014/main" id="{DE463FE3-A308-4DA5-9A60-49F000706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876" y="3253452"/>
                <a:ext cx="1511298" cy="288477"/>
              </a:xfrm>
              <a:prstGeom prst="rect">
                <a:avLst/>
              </a:prstGeom>
              <a:blipFill>
                <a:blip r:embed="rId5"/>
                <a:stretch>
                  <a:fillRect t="-4255" b="-4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7">
                <a:extLst>
                  <a:ext uri="{FF2B5EF4-FFF2-40B4-BE49-F238E27FC236}">
                    <a16:creationId xmlns:a16="http://schemas.microsoft.com/office/drawing/2014/main" id="{5542DB66-9686-4A72-9FB2-A6D532AF477A}"/>
                  </a:ext>
                </a:extLst>
              </p:cNvPr>
              <p:cNvSpPr txBox="1"/>
              <p:nvPr/>
            </p:nvSpPr>
            <p:spPr>
              <a:xfrm>
                <a:off x="5588921" y="5274401"/>
                <a:ext cx="151129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y-GB" b="1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6" name="תיבת טקסט 7">
                <a:extLst>
                  <a:ext uri="{FF2B5EF4-FFF2-40B4-BE49-F238E27FC236}">
                    <a16:creationId xmlns:a16="http://schemas.microsoft.com/office/drawing/2014/main" id="{5542DB66-9686-4A72-9FB2-A6D532AF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21" y="5274401"/>
                <a:ext cx="1511298" cy="295594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8">
                <a:extLst>
                  <a:ext uri="{FF2B5EF4-FFF2-40B4-BE49-F238E27FC236}">
                    <a16:creationId xmlns:a16="http://schemas.microsoft.com/office/drawing/2014/main" id="{FCDFA368-5DFC-4776-804E-23B8E42CD59A}"/>
                  </a:ext>
                </a:extLst>
              </p:cNvPr>
              <p:cNvSpPr txBox="1"/>
              <p:nvPr/>
            </p:nvSpPr>
            <p:spPr>
              <a:xfrm flipH="1">
                <a:off x="7642758" y="3857625"/>
                <a:ext cx="1352550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/>
              </a:p>
            </p:txBody>
          </p:sp>
        </mc:Choice>
        <mc:Fallback xmlns="">
          <p:sp>
            <p:nvSpPr>
              <p:cNvPr id="7" name="תיבת טקסט 8">
                <a:extLst>
                  <a:ext uri="{FF2B5EF4-FFF2-40B4-BE49-F238E27FC236}">
                    <a16:creationId xmlns:a16="http://schemas.microsoft.com/office/drawing/2014/main" id="{FCDFA368-5DFC-4776-804E-23B8E42C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42758" y="3857625"/>
                <a:ext cx="1352550" cy="221920"/>
              </a:xfrm>
              <a:prstGeom prst="rect">
                <a:avLst/>
              </a:prstGeom>
              <a:blipFill>
                <a:blip r:embed="rId7"/>
                <a:stretch>
                  <a:fillRect l="-1802" r="-1802" b="-3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9">
                <a:extLst>
                  <a:ext uri="{FF2B5EF4-FFF2-40B4-BE49-F238E27FC236}">
                    <a16:creationId xmlns:a16="http://schemas.microsoft.com/office/drawing/2014/main" id="{367EF8E7-EF8D-48D3-AEEA-85C06DFA1633}"/>
                  </a:ext>
                </a:extLst>
              </p:cNvPr>
              <p:cNvSpPr txBox="1"/>
              <p:nvPr/>
            </p:nvSpPr>
            <p:spPr>
              <a:xfrm>
                <a:off x="5588921" y="5737247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תיבת טקסט 9">
                <a:extLst>
                  <a:ext uri="{FF2B5EF4-FFF2-40B4-BE49-F238E27FC236}">
                    <a16:creationId xmlns:a16="http://schemas.microsoft.com/office/drawing/2014/main" id="{367EF8E7-EF8D-48D3-AEEA-85C06DFA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21" y="5737247"/>
                <a:ext cx="1083141" cy="221920"/>
              </a:xfrm>
              <a:prstGeom prst="rect">
                <a:avLst/>
              </a:prstGeom>
              <a:blipFill>
                <a:blip r:embed="rId8"/>
                <a:stretch>
                  <a:fillRect l="-5650" t="-18919" b="-459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10">
                <a:extLst>
                  <a:ext uri="{FF2B5EF4-FFF2-40B4-BE49-F238E27FC236}">
                    <a16:creationId xmlns:a16="http://schemas.microsoft.com/office/drawing/2014/main" id="{C177DC81-D71C-4421-90F8-7C311E791C6C}"/>
                  </a:ext>
                </a:extLst>
              </p:cNvPr>
              <p:cNvSpPr txBox="1"/>
              <p:nvPr/>
            </p:nvSpPr>
            <p:spPr>
              <a:xfrm>
                <a:off x="5629043" y="3941339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תיבת טקסט 10">
                <a:extLst>
                  <a:ext uri="{FF2B5EF4-FFF2-40B4-BE49-F238E27FC236}">
                    <a16:creationId xmlns:a16="http://schemas.microsoft.com/office/drawing/2014/main" id="{C177DC81-D71C-4421-90F8-7C311E79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043" y="3941339"/>
                <a:ext cx="1083141" cy="221920"/>
              </a:xfrm>
              <a:prstGeom prst="rect">
                <a:avLst/>
              </a:prstGeom>
              <a:blipFill>
                <a:blip r:embed="rId9"/>
                <a:stretch>
                  <a:fillRect l="-5618" t="-19444" b="-47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1">
                <a:extLst>
                  <a:ext uri="{FF2B5EF4-FFF2-40B4-BE49-F238E27FC236}">
                    <a16:creationId xmlns:a16="http://schemas.microsoft.com/office/drawing/2014/main" id="{256FADEF-BF24-4E26-A65A-551FB20AD855}"/>
                  </a:ext>
                </a:extLst>
              </p:cNvPr>
              <p:cNvSpPr txBox="1"/>
              <p:nvPr/>
            </p:nvSpPr>
            <p:spPr>
              <a:xfrm>
                <a:off x="5671727" y="1872549"/>
                <a:ext cx="1083141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y-GB" sz="1350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he-IL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תיבת טקסט 11">
                <a:extLst>
                  <a:ext uri="{FF2B5EF4-FFF2-40B4-BE49-F238E27FC236}">
                    <a16:creationId xmlns:a16="http://schemas.microsoft.com/office/drawing/2014/main" id="{256FADEF-BF24-4E26-A65A-551FB20A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727" y="1872549"/>
                <a:ext cx="1083141" cy="221920"/>
              </a:xfrm>
              <a:prstGeom prst="rect">
                <a:avLst/>
              </a:prstGeom>
              <a:blipFill>
                <a:blip r:embed="rId10"/>
                <a:stretch>
                  <a:fillRect l="-5618" t="-18919" b="-459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2">
                <a:extLst>
                  <a:ext uri="{FF2B5EF4-FFF2-40B4-BE49-F238E27FC236}">
                    <a16:creationId xmlns:a16="http://schemas.microsoft.com/office/drawing/2014/main" id="{FEFAF379-6FE9-4B0F-B133-B7377FF1F235}"/>
                  </a:ext>
                </a:extLst>
              </p:cNvPr>
              <p:cNvSpPr txBox="1"/>
              <p:nvPr/>
            </p:nvSpPr>
            <p:spPr>
              <a:xfrm>
                <a:off x="3455134" y="1124558"/>
                <a:ext cx="1352549" cy="456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he-IL" sz="135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35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he-IL" sz="13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he-IL" sz="135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he-IL" sz="1350" b="1" dirty="0"/>
              </a:p>
            </p:txBody>
          </p:sp>
        </mc:Choice>
        <mc:Fallback xmlns="">
          <p:sp>
            <p:nvSpPr>
              <p:cNvPr id="11" name="תיבת טקסט 12">
                <a:extLst>
                  <a:ext uri="{FF2B5EF4-FFF2-40B4-BE49-F238E27FC236}">
                    <a16:creationId xmlns:a16="http://schemas.microsoft.com/office/drawing/2014/main" id="{FEFAF379-6FE9-4B0F-B133-B7377FF1F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134" y="1124558"/>
                <a:ext cx="1352549" cy="456920"/>
              </a:xfrm>
              <a:prstGeom prst="rect">
                <a:avLst/>
              </a:prstGeom>
              <a:blipFill>
                <a:blip r:embed="rId11"/>
                <a:stretch>
                  <a:fillRect l="-47748" t="-164000" r="-13063" b="-24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13">
                <a:extLst>
                  <a:ext uri="{FF2B5EF4-FFF2-40B4-BE49-F238E27FC236}">
                    <a16:creationId xmlns:a16="http://schemas.microsoft.com/office/drawing/2014/main" id="{51C62080-53C6-484A-88F1-5AF8631E1B87}"/>
                  </a:ext>
                </a:extLst>
              </p:cNvPr>
              <p:cNvSpPr txBox="1"/>
              <p:nvPr/>
            </p:nvSpPr>
            <p:spPr>
              <a:xfrm>
                <a:off x="3433890" y="3111168"/>
                <a:ext cx="1352549" cy="456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he-IL" sz="135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35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he-IL" sz="13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he-IL" sz="135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he-IL" sz="1350" b="1" dirty="0"/>
              </a:p>
            </p:txBody>
          </p:sp>
        </mc:Choice>
        <mc:Fallback xmlns="">
          <p:sp>
            <p:nvSpPr>
              <p:cNvPr id="12" name="תיבת טקסט 13">
                <a:extLst>
                  <a:ext uri="{FF2B5EF4-FFF2-40B4-BE49-F238E27FC236}">
                    <a16:creationId xmlns:a16="http://schemas.microsoft.com/office/drawing/2014/main" id="{51C62080-53C6-484A-88F1-5AF8631E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90" y="3111168"/>
                <a:ext cx="1352549" cy="456920"/>
              </a:xfrm>
              <a:prstGeom prst="rect">
                <a:avLst/>
              </a:prstGeom>
              <a:blipFill>
                <a:blip r:embed="rId12"/>
                <a:stretch>
                  <a:fillRect l="-47297" t="-164000" r="-13514" b="-24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תיבת טקסט 14">
                <a:extLst>
                  <a:ext uri="{FF2B5EF4-FFF2-40B4-BE49-F238E27FC236}">
                    <a16:creationId xmlns:a16="http://schemas.microsoft.com/office/drawing/2014/main" id="{45EA2A40-2A6D-45D2-9E0A-0218C5874EF1}"/>
                  </a:ext>
                </a:extLst>
              </p:cNvPr>
              <p:cNvSpPr txBox="1"/>
              <p:nvPr/>
            </p:nvSpPr>
            <p:spPr>
              <a:xfrm>
                <a:off x="3433890" y="5234440"/>
                <a:ext cx="1352549" cy="456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he-IL" sz="135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35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e-IL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he-IL" sz="13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e-IL" sz="13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35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he-IL" sz="135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he-IL" sz="1350" b="1" dirty="0"/>
              </a:p>
            </p:txBody>
          </p:sp>
        </mc:Choice>
        <mc:Fallback xmlns="">
          <p:sp>
            <p:nvSpPr>
              <p:cNvPr id="13" name="תיבת טקסט 14">
                <a:extLst>
                  <a:ext uri="{FF2B5EF4-FFF2-40B4-BE49-F238E27FC236}">
                    <a16:creationId xmlns:a16="http://schemas.microsoft.com/office/drawing/2014/main" id="{45EA2A40-2A6D-45D2-9E0A-0218C587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90" y="5234440"/>
                <a:ext cx="1352549" cy="456920"/>
              </a:xfrm>
              <a:prstGeom prst="rect">
                <a:avLst/>
              </a:prstGeom>
              <a:blipFill>
                <a:blip r:embed="rId13"/>
                <a:stretch>
                  <a:fillRect l="-47297" t="-165333" r="-13514" b="-24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5">
                <a:extLst>
                  <a:ext uri="{FF2B5EF4-FFF2-40B4-BE49-F238E27FC236}">
                    <a16:creationId xmlns:a16="http://schemas.microsoft.com/office/drawing/2014/main" id="{7CF12CE0-DD26-4B1E-A96A-B099D55F9970}"/>
                  </a:ext>
                </a:extLst>
              </p:cNvPr>
              <p:cNvSpPr txBox="1"/>
              <p:nvPr/>
            </p:nvSpPr>
            <p:spPr>
              <a:xfrm>
                <a:off x="3491924" y="1830219"/>
                <a:ext cx="1222839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/>
              </a:p>
            </p:txBody>
          </p:sp>
        </mc:Choice>
        <mc:Fallback xmlns="">
          <p:sp>
            <p:nvSpPr>
              <p:cNvPr id="14" name="תיבת טקסט 15">
                <a:extLst>
                  <a:ext uri="{FF2B5EF4-FFF2-40B4-BE49-F238E27FC236}">
                    <a16:creationId xmlns:a16="http://schemas.microsoft.com/office/drawing/2014/main" id="{7CF12CE0-DD26-4B1E-A96A-B099D55F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4" y="1830219"/>
                <a:ext cx="1222839" cy="221920"/>
              </a:xfrm>
              <a:prstGeom prst="rect">
                <a:avLst/>
              </a:prstGeom>
              <a:blipFill>
                <a:blip r:embed="rId14"/>
                <a:stretch>
                  <a:fillRect b="-35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6">
                <a:extLst>
                  <a:ext uri="{FF2B5EF4-FFF2-40B4-BE49-F238E27FC236}">
                    <a16:creationId xmlns:a16="http://schemas.microsoft.com/office/drawing/2014/main" id="{BC5EC53F-E92A-4EC8-A71E-469449756345}"/>
                  </a:ext>
                </a:extLst>
              </p:cNvPr>
              <p:cNvSpPr txBox="1"/>
              <p:nvPr/>
            </p:nvSpPr>
            <p:spPr>
              <a:xfrm>
                <a:off x="3455134" y="3804858"/>
                <a:ext cx="1222839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/>
              </a:p>
            </p:txBody>
          </p:sp>
        </mc:Choice>
        <mc:Fallback xmlns="">
          <p:sp>
            <p:nvSpPr>
              <p:cNvPr id="15" name="תיבת טקסט 16">
                <a:extLst>
                  <a:ext uri="{FF2B5EF4-FFF2-40B4-BE49-F238E27FC236}">
                    <a16:creationId xmlns:a16="http://schemas.microsoft.com/office/drawing/2014/main" id="{BC5EC53F-E92A-4EC8-A71E-46944975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134" y="3804858"/>
                <a:ext cx="1222839" cy="221920"/>
              </a:xfrm>
              <a:prstGeom prst="rect">
                <a:avLst/>
              </a:prstGeom>
              <a:blipFill>
                <a:blip r:embed="rId15"/>
                <a:stretch>
                  <a:fillRect b="-35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7">
                <a:extLst>
                  <a:ext uri="{FF2B5EF4-FFF2-40B4-BE49-F238E27FC236}">
                    <a16:creationId xmlns:a16="http://schemas.microsoft.com/office/drawing/2014/main" id="{EC13B5AB-C635-4F97-AC1C-7138D2AF0078}"/>
                  </a:ext>
                </a:extLst>
              </p:cNvPr>
              <p:cNvSpPr txBox="1"/>
              <p:nvPr/>
            </p:nvSpPr>
            <p:spPr>
              <a:xfrm>
                <a:off x="3433889" y="5746487"/>
                <a:ext cx="1222839" cy="22192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he-IL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/>
              </a:p>
            </p:txBody>
          </p:sp>
        </mc:Choice>
        <mc:Fallback xmlns="">
          <p:sp>
            <p:nvSpPr>
              <p:cNvPr id="16" name="תיבת טקסט 17">
                <a:extLst>
                  <a:ext uri="{FF2B5EF4-FFF2-40B4-BE49-F238E27FC236}">
                    <a16:creationId xmlns:a16="http://schemas.microsoft.com/office/drawing/2014/main" id="{EC13B5AB-C635-4F97-AC1C-7138D2AF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89" y="5746487"/>
                <a:ext cx="1222839" cy="221920"/>
              </a:xfrm>
              <a:prstGeom prst="rect">
                <a:avLst/>
              </a:prstGeom>
              <a:blipFill>
                <a:blip r:embed="rId16"/>
                <a:stretch>
                  <a:fillRect b="-3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8">
                <a:extLst>
                  <a:ext uri="{FF2B5EF4-FFF2-40B4-BE49-F238E27FC236}">
                    <a16:creationId xmlns:a16="http://schemas.microsoft.com/office/drawing/2014/main" id="{8CCB94C3-F3BF-48C1-B708-5F27AFBDC080}"/>
                  </a:ext>
                </a:extLst>
              </p:cNvPr>
              <p:cNvSpPr/>
              <p:nvPr/>
            </p:nvSpPr>
            <p:spPr>
              <a:xfrm>
                <a:off x="1101514" y="5281449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7" name="מלבן 18">
                <a:extLst>
                  <a:ext uri="{FF2B5EF4-FFF2-40B4-BE49-F238E27FC236}">
                    <a16:creationId xmlns:a16="http://schemas.microsoft.com/office/drawing/2014/main" id="{8CCB94C3-F3BF-48C1-B708-5F27AFBDC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14" y="5281449"/>
                <a:ext cx="3882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מלבן 20">
                <a:extLst>
                  <a:ext uri="{FF2B5EF4-FFF2-40B4-BE49-F238E27FC236}">
                    <a16:creationId xmlns:a16="http://schemas.microsoft.com/office/drawing/2014/main" id="{CB48BFB8-11B3-46F8-89D8-DE26AA02E069}"/>
                  </a:ext>
                </a:extLst>
              </p:cNvPr>
              <p:cNvSpPr/>
              <p:nvPr/>
            </p:nvSpPr>
            <p:spPr>
              <a:xfrm>
                <a:off x="844353" y="1126427"/>
                <a:ext cx="8227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8" name="מלבן 20">
                <a:extLst>
                  <a:ext uri="{FF2B5EF4-FFF2-40B4-BE49-F238E27FC236}">
                    <a16:creationId xmlns:a16="http://schemas.microsoft.com/office/drawing/2014/main" id="{CB48BFB8-11B3-46F8-89D8-DE26AA02E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53" y="1126427"/>
                <a:ext cx="82277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21">
                <a:extLst>
                  <a:ext uri="{FF2B5EF4-FFF2-40B4-BE49-F238E27FC236}">
                    <a16:creationId xmlns:a16="http://schemas.microsoft.com/office/drawing/2014/main" id="{A0156994-23A0-4354-BE79-FAE14DCCE8D9}"/>
                  </a:ext>
                </a:extLst>
              </p:cNvPr>
              <p:cNvSpPr txBox="1"/>
              <p:nvPr/>
            </p:nvSpPr>
            <p:spPr>
              <a:xfrm>
                <a:off x="4570452" y="1577587"/>
                <a:ext cx="1352549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תיבת טקסט 21">
                <a:extLst>
                  <a:ext uri="{FF2B5EF4-FFF2-40B4-BE49-F238E27FC236}">
                    <a16:creationId xmlns:a16="http://schemas.microsoft.com/office/drawing/2014/main" id="{A0156994-23A0-4354-BE79-FAE14DCC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52" y="1577587"/>
                <a:ext cx="1352549" cy="390300"/>
              </a:xfrm>
              <a:prstGeom prst="rect">
                <a:avLst/>
              </a:prstGeom>
              <a:blipFill>
                <a:blip r:embed="rId19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22">
                <a:extLst>
                  <a:ext uri="{FF2B5EF4-FFF2-40B4-BE49-F238E27FC236}">
                    <a16:creationId xmlns:a16="http://schemas.microsoft.com/office/drawing/2014/main" id="{2EAD8575-1A8B-4AC4-848B-55CD2433FEDA}"/>
                  </a:ext>
                </a:extLst>
              </p:cNvPr>
              <p:cNvSpPr txBox="1"/>
              <p:nvPr/>
            </p:nvSpPr>
            <p:spPr>
              <a:xfrm>
                <a:off x="4552438" y="3710000"/>
                <a:ext cx="1352549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תיבת טקסט 22">
                <a:extLst>
                  <a:ext uri="{FF2B5EF4-FFF2-40B4-BE49-F238E27FC236}">
                    <a16:creationId xmlns:a16="http://schemas.microsoft.com/office/drawing/2014/main" id="{2EAD8575-1A8B-4AC4-848B-55CD2433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38" y="3710000"/>
                <a:ext cx="1352549" cy="390300"/>
              </a:xfrm>
              <a:prstGeom prst="rect">
                <a:avLst/>
              </a:prstGeom>
              <a:blipFill>
                <a:blip r:embed="rId20"/>
                <a:stretch>
                  <a:fillRect t="-3125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3">
                <a:extLst>
                  <a:ext uri="{FF2B5EF4-FFF2-40B4-BE49-F238E27FC236}">
                    <a16:creationId xmlns:a16="http://schemas.microsoft.com/office/drawing/2014/main" id="{C83191AF-0ADB-4BCB-BA5A-DE897AE4821D}"/>
                  </a:ext>
                </a:extLst>
              </p:cNvPr>
              <p:cNvSpPr txBox="1"/>
              <p:nvPr/>
            </p:nvSpPr>
            <p:spPr>
              <a:xfrm>
                <a:off x="4541038" y="5603520"/>
                <a:ext cx="1352549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תיבת טקסט 23">
                <a:extLst>
                  <a:ext uri="{FF2B5EF4-FFF2-40B4-BE49-F238E27FC236}">
                    <a16:creationId xmlns:a16="http://schemas.microsoft.com/office/drawing/2014/main" id="{C83191AF-0ADB-4BCB-BA5A-DE897AE4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38" y="5603520"/>
                <a:ext cx="1352549" cy="390300"/>
              </a:xfrm>
              <a:prstGeom prst="rect">
                <a:avLst/>
              </a:prstGeom>
              <a:blipFill>
                <a:blip r:embed="rId21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8">
                <a:extLst>
                  <a:ext uri="{FF2B5EF4-FFF2-40B4-BE49-F238E27FC236}">
                    <a16:creationId xmlns:a16="http://schemas.microsoft.com/office/drawing/2014/main" id="{114B7B97-3A31-4A73-B8E7-890072773AA1}"/>
                  </a:ext>
                </a:extLst>
              </p:cNvPr>
              <p:cNvSpPr txBox="1"/>
              <p:nvPr/>
            </p:nvSpPr>
            <p:spPr>
              <a:xfrm>
                <a:off x="7315200" y="1828800"/>
                <a:ext cx="373430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תיבת טקסט 28">
                <a:extLst>
                  <a:ext uri="{FF2B5EF4-FFF2-40B4-BE49-F238E27FC236}">
                    <a16:creationId xmlns:a16="http://schemas.microsoft.com/office/drawing/2014/main" id="{114B7B97-3A31-4A73-B8E7-89007277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828800"/>
                <a:ext cx="373430" cy="390300"/>
              </a:xfrm>
              <a:prstGeom prst="rect">
                <a:avLst/>
              </a:prstGeom>
              <a:blipFill>
                <a:blip r:embed="rId22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9">
                <a:extLst>
                  <a:ext uri="{FF2B5EF4-FFF2-40B4-BE49-F238E27FC236}">
                    <a16:creationId xmlns:a16="http://schemas.microsoft.com/office/drawing/2014/main" id="{F97BB6AF-9C73-4419-AADA-40C90716CC83}"/>
                  </a:ext>
                </a:extLst>
              </p:cNvPr>
              <p:cNvSpPr txBox="1"/>
              <p:nvPr/>
            </p:nvSpPr>
            <p:spPr>
              <a:xfrm>
                <a:off x="7315200" y="4083140"/>
                <a:ext cx="373430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תיבת טקסט 29">
                <a:extLst>
                  <a:ext uri="{FF2B5EF4-FFF2-40B4-BE49-F238E27FC236}">
                    <a16:creationId xmlns:a16="http://schemas.microsoft.com/office/drawing/2014/main" id="{F97BB6AF-9C73-4419-AADA-40C90716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083140"/>
                <a:ext cx="373430" cy="390300"/>
              </a:xfrm>
              <a:prstGeom prst="rect">
                <a:avLst/>
              </a:prstGeom>
              <a:blipFill>
                <a:blip r:embed="rId22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30">
                <a:extLst>
                  <a:ext uri="{FF2B5EF4-FFF2-40B4-BE49-F238E27FC236}">
                    <a16:creationId xmlns:a16="http://schemas.microsoft.com/office/drawing/2014/main" id="{E28EC796-7491-4141-8741-47361F482768}"/>
                  </a:ext>
                </a:extLst>
              </p:cNvPr>
              <p:cNvSpPr txBox="1"/>
              <p:nvPr/>
            </p:nvSpPr>
            <p:spPr>
              <a:xfrm>
                <a:off x="7315200" y="2913999"/>
                <a:ext cx="373430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תיבת טקסט 30">
                <a:extLst>
                  <a:ext uri="{FF2B5EF4-FFF2-40B4-BE49-F238E27FC236}">
                    <a16:creationId xmlns:a16="http://schemas.microsoft.com/office/drawing/2014/main" id="{E28EC796-7491-4141-8741-47361F482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913999"/>
                <a:ext cx="373430" cy="390300"/>
              </a:xfrm>
              <a:prstGeom prst="rect">
                <a:avLst/>
              </a:prstGeom>
              <a:blipFill>
                <a:blip r:embed="rId22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תיבת טקסט 32">
                <a:extLst>
                  <a:ext uri="{FF2B5EF4-FFF2-40B4-BE49-F238E27FC236}">
                    <a16:creationId xmlns:a16="http://schemas.microsoft.com/office/drawing/2014/main" id="{076334EF-64E8-48B3-A219-D3B5D6B6F9C3}"/>
                  </a:ext>
                </a:extLst>
              </p:cNvPr>
              <p:cNvSpPr txBox="1"/>
              <p:nvPr/>
            </p:nvSpPr>
            <p:spPr>
              <a:xfrm>
                <a:off x="474631" y="4210900"/>
                <a:ext cx="1562216" cy="433645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sz="1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תיבת טקסט 32">
                <a:extLst>
                  <a:ext uri="{FF2B5EF4-FFF2-40B4-BE49-F238E27FC236}">
                    <a16:creationId xmlns:a16="http://schemas.microsoft.com/office/drawing/2014/main" id="{076334EF-64E8-48B3-A219-D3B5D6B6F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31" y="4210900"/>
                <a:ext cx="1562216" cy="433645"/>
              </a:xfrm>
              <a:prstGeom prst="rect">
                <a:avLst/>
              </a:prstGeom>
              <a:blipFill>
                <a:blip r:embed="rId23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תיבת טקסט 33">
                <a:extLst>
                  <a:ext uri="{FF2B5EF4-FFF2-40B4-BE49-F238E27FC236}">
                    <a16:creationId xmlns:a16="http://schemas.microsoft.com/office/drawing/2014/main" id="{8FBE0976-D0B3-4988-849E-6CA9626FEDBE}"/>
                  </a:ext>
                </a:extLst>
              </p:cNvPr>
              <p:cNvSpPr txBox="1"/>
              <p:nvPr/>
            </p:nvSpPr>
            <p:spPr>
              <a:xfrm>
                <a:off x="152720" y="2279091"/>
                <a:ext cx="2715993" cy="46775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69804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a-G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მ</m:t>
                        </m:r>
                        <m:sSub>
                          <m:sSubPr>
                            <m:ctrlPr>
                              <a:rPr lang="ka-G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</a:t>
                </a:r>
                <a:r>
                  <a:rPr lang="he-IL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bSup>
                          <m:sSubSupPr>
                            <m:ctrlPr>
                              <a:rPr lang="he-IL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y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ŷ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6" name="תיבת טקסט 33">
                <a:extLst>
                  <a:ext uri="{FF2B5EF4-FFF2-40B4-BE49-F238E27FC236}">
                    <a16:creationId xmlns:a16="http://schemas.microsoft.com/office/drawing/2014/main" id="{8FBE0976-D0B3-4988-849E-6CA9626F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20" y="2279091"/>
                <a:ext cx="2715993" cy="467757"/>
              </a:xfrm>
              <a:prstGeom prst="rect">
                <a:avLst/>
              </a:prstGeom>
              <a:blipFill>
                <a:blip r:embed="rId24"/>
                <a:stretch>
                  <a:fillRect l="-1339" t="-63291" b="-683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תיבת טקסט 34">
                <a:extLst>
                  <a:ext uri="{FF2B5EF4-FFF2-40B4-BE49-F238E27FC236}">
                    <a16:creationId xmlns:a16="http://schemas.microsoft.com/office/drawing/2014/main" id="{CBD8142D-E86E-433F-B03B-76A6FC48B76A}"/>
                  </a:ext>
                </a:extLst>
              </p:cNvPr>
              <p:cNvSpPr txBox="1"/>
              <p:nvPr/>
            </p:nvSpPr>
            <p:spPr>
              <a:xfrm>
                <a:off x="83346" y="3839052"/>
                <a:ext cx="2231735" cy="40459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69804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a-G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</a:t>
                </a:r>
                <a:r>
                  <a:rPr lang="he-IL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he-I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y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ŷ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7" name="תיבת טקסט 34">
                <a:extLst>
                  <a:ext uri="{FF2B5EF4-FFF2-40B4-BE49-F238E27FC236}">
                    <a16:creationId xmlns:a16="http://schemas.microsoft.com/office/drawing/2014/main" id="{CBD8142D-E86E-433F-B03B-76A6FC48B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" y="3839052"/>
                <a:ext cx="2231735" cy="404598"/>
              </a:xfrm>
              <a:prstGeom prst="rect">
                <a:avLst/>
              </a:prstGeom>
              <a:blipFill>
                <a:blip r:embed="rId25"/>
                <a:stretch>
                  <a:fillRect l="-1902" t="-73529" b="-9558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תיבת טקסט 35">
                <a:extLst>
                  <a:ext uri="{FF2B5EF4-FFF2-40B4-BE49-F238E27FC236}">
                    <a16:creationId xmlns:a16="http://schemas.microsoft.com/office/drawing/2014/main" id="{A7CDC1D7-977B-4F84-A27A-06F42C312A0A}"/>
                  </a:ext>
                </a:extLst>
              </p:cNvPr>
              <p:cNvSpPr txBox="1"/>
              <p:nvPr/>
            </p:nvSpPr>
            <p:spPr>
              <a:xfrm>
                <a:off x="1456816" y="1445967"/>
                <a:ext cx="1892765" cy="433645"/>
              </a:xfrm>
              <a:prstGeom prst="rect">
                <a:avLst/>
              </a:prstGeom>
              <a:solidFill>
                <a:srgbClr val="FFFFFF">
                  <a:alpha val="69020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תיבת טקסט 35">
                <a:extLst>
                  <a:ext uri="{FF2B5EF4-FFF2-40B4-BE49-F238E27FC236}">
                    <a16:creationId xmlns:a16="http://schemas.microsoft.com/office/drawing/2014/main" id="{A7CDC1D7-977B-4F84-A27A-06F42C312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816" y="1445967"/>
                <a:ext cx="1892765" cy="433645"/>
              </a:xfrm>
              <a:prstGeom prst="rect">
                <a:avLst/>
              </a:prstGeom>
              <a:blipFill>
                <a:blip r:embed="rId26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37">
                <a:extLst>
                  <a:ext uri="{FF2B5EF4-FFF2-40B4-BE49-F238E27FC236}">
                    <a16:creationId xmlns:a16="http://schemas.microsoft.com/office/drawing/2014/main" id="{8891AD4B-3C6A-46A9-A946-44D77ACF806C}"/>
                  </a:ext>
                </a:extLst>
              </p:cNvPr>
              <p:cNvSpPr txBox="1"/>
              <p:nvPr/>
            </p:nvSpPr>
            <p:spPr>
              <a:xfrm>
                <a:off x="3322236" y="2078160"/>
                <a:ext cx="1562216" cy="433645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he-IL" sz="1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5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1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sz="15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1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תיבת טקסט 37">
                <a:extLst>
                  <a:ext uri="{FF2B5EF4-FFF2-40B4-BE49-F238E27FC236}">
                    <a16:creationId xmlns:a16="http://schemas.microsoft.com/office/drawing/2014/main" id="{8891AD4B-3C6A-46A9-A946-44D77ACF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236" y="2078160"/>
                <a:ext cx="1562216" cy="433645"/>
              </a:xfrm>
              <a:prstGeom prst="rect">
                <a:avLst/>
              </a:prstGeom>
              <a:blipFill>
                <a:blip r:embed="rId27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39">
                <a:extLst>
                  <a:ext uri="{FF2B5EF4-FFF2-40B4-BE49-F238E27FC236}">
                    <a16:creationId xmlns:a16="http://schemas.microsoft.com/office/drawing/2014/main" id="{A0AAAAEC-716C-46E7-89EF-52B531FA9EE8}"/>
                  </a:ext>
                </a:extLst>
              </p:cNvPr>
              <p:cNvSpPr txBox="1"/>
              <p:nvPr/>
            </p:nvSpPr>
            <p:spPr>
              <a:xfrm>
                <a:off x="1008715" y="4529336"/>
                <a:ext cx="1562216" cy="433645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תיבת טקסט 39">
                <a:extLst>
                  <a:ext uri="{FF2B5EF4-FFF2-40B4-BE49-F238E27FC236}">
                    <a16:creationId xmlns:a16="http://schemas.microsoft.com/office/drawing/2014/main" id="{A0AAAAEC-716C-46E7-89EF-52B531FA9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5" y="4529336"/>
                <a:ext cx="1562216" cy="433645"/>
              </a:xfrm>
              <a:prstGeom prst="rect">
                <a:avLst/>
              </a:prstGeom>
              <a:blipFill>
                <a:blip r:embed="rId28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40">
                <a:extLst>
                  <a:ext uri="{FF2B5EF4-FFF2-40B4-BE49-F238E27FC236}">
                    <a16:creationId xmlns:a16="http://schemas.microsoft.com/office/drawing/2014/main" id="{5AF67F6C-979A-44C5-8867-7F29B365D527}"/>
                  </a:ext>
                </a:extLst>
              </p:cNvPr>
              <p:cNvSpPr txBox="1"/>
              <p:nvPr/>
            </p:nvSpPr>
            <p:spPr>
              <a:xfrm>
                <a:off x="1667125" y="5144262"/>
                <a:ext cx="1562216" cy="433645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תיבת טקסט 40">
                <a:extLst>
                  <a:ext uri="{FF2B5EF4-FFF2-40B4-BE49-F238E27FC236}">
                    <a16:creationId xmlns:a16="http://schemas.microsoft.com/office/drawing/2014/main" id="{5AF67F6C-979A-44C5-8867-7F29B365D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25" y="5144262"/>
                <a:ext cx="1562216" cy="433645"/>
              </a:xfrm>
              <a:prstGeom prst="rect">
                <a:avLst/>
              </a:prstGeom>
              <a:blipFill>
                <a:blip r:embed="rId29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מלבן 41">
                <a:extLst>
                  <a:ext uri="{FF2B5EF4-FFF2-40B4-BE49-F238E27FC236}">
                    <a16:creationId xmlns:a16="http://schemas.microsoft.com/office/drawing/2014/main" id="{9FC89EF7-316B-493E-8ACA-914E7AD4B4D7}"/>
                  </a:ext>
                </a:extLst>
              </p:cNvPr>
              <p:cNvSpPr/>
              <p:nvPr/>
            </p:nvSpPr>
            <p:spPr>
              <a:xfrm>
                <a:off x="844353" y="3111168"/>
                <a:ext cx="8227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32" name="מלבן 41">
                <a:extLst>
                  <a:ext uri="{FF2B5EF4-FFF2-40B4-BE49-F238E27FC236}">
                    <a16:creationId xmlns:a16="http://schemas.microsoft.com/office/drawing/2014/main" id="{9FC89EF7-316B-493E-8ACA-914E7AD4B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53" y="3111168"/>
                <a:ext cx="82277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42">
                <a:extLst>
                  <a:ext uri="{FF2B5EF4-FFF2-40B4-BE49-F238E27FC236}">
                    <a16:creationId xmlns:a16="http://schemas.microsoft.com/office/drawing/2014/main" id="{C85EF157-2D4D-4FE9-B89C-161BBADC7FE5}"/>
                  </a:ext>
                </a:extLst>
              </p:cNvPr>
              <p:cNvSpPr txBox="1"/>
              <p:nvPr/>
            </p:nvSpPr>
            <p:spPr>
              <a:xfrm>
                <a:off x="1510717" y="926034"/>
                <a:ext cx="1892765" cy="433645"/>
              </a:xfrm>
              <a:prstGeom prst="rect">
                <a:avLst/>
              </a:prstGeom>
              <a:solidFill>
                <a:srgbClr val="FFFFFF">
                  <a:alpha val="69020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תיבת טקסט 42">
                <a:extLst>
                  <a:ext uri="{FF2B5EF4-FFF2-40B4-BE49-F238E27FC236}">
                    <a16:creationId xmlns:a16="http://schemas.microsoft.com/office/drawing/2014/main" id="{C85EF157-2D4D-4FE9-B89C-161BBADC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17" y="926034"/>
                <a:ext cx="1892765" cy="433645"/>
              </a:xfrm>
              <a:prstGeom prst="rect">
                <a:avLst/>
              </a:prstGeom>
              <a:blipFill>
                <a:blip r:embed="rId31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43">
                <a:extLst>
                  <a:ext uri="{FF2B5EF4-FFF2-40B4-BE49-F238E27FC236}">
                    <a16:creationId xmlns:a16="http://schemas.microsoft.com/office/drawing/2014/main" id="{2996172D-58BF-4526-8FF2-2316B547FA0C}"/>
                  </a:ext>
                </a:extLst>
              </p:cNvPr>
              <p:cNvSpPr txBox="1"/>
              <p:nvPr/>
            </p:nvSpPr>
            <p:spPr>
              <a:xfrm>
                <a:off x="422316" y="1844891"/>
                <a:ext cx="1892765" cy="433645"/>
              </a:xfrm>
              <a:prstGeom prst="rect">
                <a:avLst/>
              </a:prstGeom>
              <a:solidFill>
                <a:srgbClr val="FFFFFF">
                  <a:alpha val="69020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he-IL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y-GB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5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תיבת טקסט 43">
                <a:extLst>
                  <a:ext uri="{FF2B5EF4-FFF2-40B4-BE49-F238E27FC236}">
                    <a16:creationId xmlns:a16="http://schemas.microsoft.com/office/drawing/2014/main" id="{2996172D-58BF-4526-8FF2-2316B547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16" y="1844891"/>
                <a:ext cx="1892765" cy="433645"/>
              </a:xfrm>
              <a:prstGeom prst="rect">
                <a:avLst/>
              </a:prstGeom>
              <a:blipFill>
                <a:blip r:embed="rId32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תיבת טקסט 44">
            <a:extLst>
              <a:ext uri="{FF2B5EF4-FFF2-40B4-BE49-F238E27FC236}">
                <a16:creationId xmlns:a16="http://schemas.microsoft.com/office/drawing/2014/main" id="{B2782874-3F25-401C-A971-E4649D26E45B}"/>
              </a:ext>
            </a:extLst>
          </p:cNvPr>
          <p:cNvSpPr txBox="1"/>
          <p:nvPr/>
        </p:nvSpPr>
        <p:spPr>
          <a:xfrm>
            <a:off x="0" y="29933"/>
            <a:ext cx="12152352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he-IL" dirty="0"/>
              <a:t>גרף חישוב נגזרות  חלקיות </a:t>
            </a:r>
            <a:r>
              <a:rPr lang="en-US" dirty="0"/>
              <a:t>w1,w2,b</a:t>
            </a:r>
            <a:r>
              <a:rPr lang="he-IL" dirty="0"/>
              <a:t> כללי</a:t>
            </a:r>
          </a:p>
        </p:txBody>
      </p:sp>
      <p:sp>
        <p:nvSpPr>
          <p:cNvPr id="36" name="תיבת טקסט 45">
            <a:extLst>
              <a:ext uri="{FF2B5EF4-FFF2-40B4-BE49-F238E27FC236}">
                <a16:creationId xmlns:a16="http://schemas.microsoft.com/office/drawing/2014/main" id="{07299045-C90D-49AF-9FA6-CF3F7D2F8719}"/>
              </a:ext>
            </a:extLst>
          </p:cNvPr>
          <p:cNvSpPr txBox="1"/>
          <p:nvPr/>
        </p:nvSpPr>
        <p:spPr>
          <a:xfrm>
            <a:off x="6743130" y="5103409"/>
            <a:ext cx="2203588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350" b="1" dirty="0">
                <a:solidFill>
                  <a:srgbClr val="FF0000"/>
                </a:solidFill>
              </a:rPr>
              <a:t>חלחול אחורה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A39D3-8601-4D88-BFF5-B3F88561F042}"/>
              </a:ext>
            </a:extLst>
          </p:cNvPr>
          <p:cNvSpPr txBox="1"/>
          <p:nvPr/>
        </p:nvSpPr>
        <p:spPr>
          <a:xfrm>
            <a:off x="7924800" y="6366879"/>
            <a:ext cx="1219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tx1"/>
                </a:solidFill>
              </a:rPr>
              <a:t>תודה ל </a:t>
            </a:r>
          </a:p>
          <a:p>
            <a:pPr algn="r" rtl="1"/>
            <a:r>
              <a:rPr lang="he-IL" sz="1200" dirty="0">
                <a:solidFill>
                  <a:schemeClr val="tx1"/>
                </a:solidFill>
              </a:rPr>
              <a:t>דפנה לוי רשתי</a:t>
            </a:r>
          </a:p>
        </p:txBody>
      </p:sp>
    </p:spTree>
    <p:extLst>
      <p:ext uri="{BB962C8B-B14F-4D97-AF65-F5344CB8AC3E}">
        <p14:creationId xmlns:p14="http://schemas.microsoft.com/office/powerpoint/2010/main" val="3613658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8">
            <a:extLst>
              <a:ext uri="{FF2B5EF4-FFF2-40B4-BE49-F238E27FC236}">
                <a16:creationId xmlns:a16="http://schemas.microsoft.com/office/drawing/2014/main" id="{277C14D1-EACE-4EC4-8BB3-EC95E3DD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" y="975531"/>
            <a:ext cx="9126174" cy="5081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4">
                <a:extLst>
                  <a:ext uri="{FF2B5EF4-FFF2-40B4-BE49-F238E27FC236}">
                    <a16:creationId xmlns:a16="http://schemas.microsoft.com/office/drawing/2014/main" id="{1BC4851A-3FC1-4A42-A86F-173A60356834}"/>
                  </a:ext>
                </a:extLst>
              </p:cNvPr>
              <p:cNvSpPr txBox="1"/>
              <p:nvPr/>
            </p:nvSpPr>
            <p:spPr>
              <a:xfrm>
                <a:off x="7536761" y="3182936"/>
                <a:ext cx="1352549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תיבת טקסט 4">
                <a:extLst>
                  <a:ext uri="{FF2B5EF4-FFF2-40B4-BE49-F238E27FC236}">
                    <a16:creationId xmlns:a16="http://schemas.microsoft.com/office/drawing/2014/main" id="{1BC4851A-3FC1-4A42-A86F-173A60356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61" y="3182936"/>
                <a:ext cx="1352549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8F2268C3-2923-4948-AD20-27662E34E3D9}"/>
                  </a:ext>
                </a:extLst>
              </p:cNvPr>
              <p:cNvSpPr txBox="1"/>
              <p:nvPr/>
            </p:nvSpPr>
            <p:spPr>
              <a:xfrm flipH="1">
                <a:off x="7517353" y="4028024"/>
                <a:ext cx="1352550" cy="39491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a-GE" sz="1350" b="1" i="1">
                              <a:latin typeface="Cambria Math" panose="02040503050406030204" pitchFamily="18" charset="0"/>
                            </a:rPr>
                            <m:t>მ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ka-GE" sz="1350" b="1" i="1">
                              <a:latin typeface="Cambria Math" panose="02040503050406030204" pitchFamily="18" charset="0"/>
                            </a:rPr>
                            <m:t>მ</m:t>
                          </m:r>
                          <m:r>
                            <a:rPr lang="he-IL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den>
                      </m:f>
                    </m:oMath>
                  </m:oMathPara>
                </a14:m>
                <a:endParaRPr lang="he-IL" sz="1350" b="1" dirty="0"/>
              </a:p>
            </p:txBody>
          </p:sp>
        </mc:Choice>
        <mc:Fallback xmlns="">
          <p:sp>
            <p:nvSpPr>
              <p:cNvPr id="4" name="תיבת טקסט 8">
                <a:extLst>
                  <a:ext uri="{FF2B5EF4-FFF2-40B4-BE49-F238E27FC236}">
                    <a16:creationId xmlns:a16="http://schemas.microsoft.com/office/drawing/2014/main" id="{8F2268C3-2923-4948-AD20-27662E34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17353" y="4028024"/>
                <a:ext cx="1352550" cy="394916"/>
              </a:xfrm>
              <a:prstGeom prst="rect">
                <a:avLst/>
              </a:prstGeom>
              <a:blipFill>
                <a:blip r:embed="rId4"/>
                <a:stretch>
                  <a:fillRect t="-3077" b="-138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18">
                <a:extLst>
                  <a:ext uri="{FF2B5EF4-FFF2-40B4-BE49-F238E27FC236}">
                    <a16:creationId xmlns:a16="http://schemas.microsoft.com/office/drawing/2014/main" id="{FF4541E8-0640-4439-B4B6-DC482BE83B0F}"/>
                  </a:ext>
                </a:extLst>
              </p:cNvPr>
              <p:cNvSpPr/>
              <p:nvPr/>
            </p:nvSpPr>
            <p:spPr>
              <a:xfrm>
                <a:off x="1080494" y="5340096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5" name="מלבן 18">
                <a:extLst>
                  <a:ext uri="{FF2B5EF4-FFF2-40B4-BE49-F238E27FC236}">
                    <a16:creationId xmlns:a16="http://schemas.microsoft.com/office/drawing/2014/main" id="{FF4541E8-0640-4439-B4B6-DC482BE83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94" y="5340096"/>
                <a:ext cx="3882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20">
                <a:extLst>
                  <a:ext uri="{FF2B5EF4-FFF2-40B4-BE49-F238E27FC236}">
                    <a16:creationId xmlns:a16="http://schemas.microsoft.com/office/drawing/2014/main" id="{F70D00CD-E091-40DA-BA67-68A6BBBE6014}"/>
                  </a:ext>
                </a:extLst>
              </p:cNvPr>
              <p:cNvSpPr/>
              <p:nvPr/>
            </p:nvSpPr>
            <p:spPr>
              <a:xfrm>
                <a:off x="823333" y="1185074"/>
                <a:ext cx="8227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6" name="מלבן 20">
                <a:extLst>
                  <a:ext uri="{FF2B5EF4-FFF2-40B4-BE49-F238E27FC236}">
                    <a16:creationId xmlns:a16="http://schemas.microsoft.com/office/drawing/2014/main" id="{F70D00CD-E091-40DA-BA67-68A6BBBE6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3" y="1185074"/>
                <a:ext cx="8227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28">
                <a:extLst>
                  <a:ext uri="{FF2B5EF4-FFF2-40B4-BE49-F238E27FC236}">
                    <a16:creationId xmlns:a16="http://schemas.microsoft.com/office/drawing/2014/main" id="{5B9C4929-A1C7-4155-BE85-B481130ADFD1}"/>
                  </a:ext>
                </a:extLst>
              </p:cNvPr>
              <p:cNvSpPr txBox="1"/>
              <p:nvPr/>
            </p:nvSpPr>
            <p:spPr>
              <a:xfrm>
                <a:off x="7295629" y="1474117"/>
                <a:ext cx="401306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תיבת טקסט 28">
                <a:extLst>
                  <a:ext uri="{FF2B5EF4-FFF2-40B4-BE49-F238E27FC236}">
                    <a16:creationId xmlns:a16="http://schemas.microsoft.com/office/drawing/2014/main" id="{5B9C4929-A1C7-4155-BE85-B481130AD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29" y="1474117"/>
                <a:ext cx="401306" cy="390300"/>
              </a:xfrm>
              <a:prstGeom prst="rect">
                <a:avLst/>
              </a:prstGeom>
              <a:blipFill>
                <a:blip r:embed="rId7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29">
                <a:extLst>
                  <a:ext uri="{FF2B5EF4-FFF2-40B4-BE49-F238E27FC236}">
                    <a16:creationId xmlns:a16="http://schemas.microsoft.com/office/drawing/2014/main" id="{7FFA82A5-3D98-4655-B683-0E2AD25AD27C}"/>
                  </a:ext>
                </a:extLst>
              </p:cNvPr>
              <p:cNvSpPr txBox="1"/>
              <p:nvPr/>
            </p:nvSpPr>
            <p:spPr>
              <a:xfrm>
                <a:off x="7309567" y="4124025"/>
                <a:ext cx="373430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תיבת טקסט 29">
                <a:extLst>
                  <a:ext uri="{FF2B5EF4-FFF2-40B4-BE49-F238E27FC236}">
                    <a16:creationId xmlns:a16="http://schemas.microsoft.com/office/drawing/2014/main" id="{7FFA82A5-3D98-4655-B683-0E2AD25A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67" y="4124025"/>
                <a:ext cx="373430" cy="390300"/>
              </a:xfrm>
              <a:prstGeom prst="rect">
                <a:avLst/>
              </a:prstGeom>
              <a:blipFill>
                <a:blip r:embed="rId8"/>
                <a:stretch>
                  <a:fillRect t="-3125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30">
                <a:extLst>
                  <a:ext uri="{FF2B5EF4-FFF2-40B4-BE49-F238E27FC236}">
                    <a16:creationId xmlns:a16="http://schemas.microsoft.com/office/drawing/2014/main" id="{70FC2344-DE28-499E-B69E-136997E23BED}"/>
                  </a:ext>
                </a:extLst>
              </p:cNvPr>
              <p:cNvSpPr txBox="1"/>
              <p:nvPr/>
            </p:nvSpPr>
            <p:spPr>
              <a:xfrm>
                <a:off x="7295629" y="3020199"/>
                <a:ext cx="373430" cy="39030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he-IL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תיבת טקסט 30">
                <a:extLst>
                  <a:ext uri="{FF2B5EF4-FFF2-40B4-BE49-F238E27FC236}">
                    <a16:creationId xmlns:a16="http://schemas.microsoft.com/office/drawing/2014/main" id="{70FC2344-DE28-499E-B69E-136997E23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29" y="3020199"/>
                <a:ext cx="373430" cy="390300"/>
              </a:xfrm>
              <a:prstGeom prst="rect">
                <a:avLst/>
              </a:prstGeom>
              <a:blipFill>
                <a:blip r:embed="rId9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37">
                <a:extLst>
                  <a:ext uri="{FF2B5EF4-FFF2-40B4-BE49-F238E27FC236}">
                    <a16:creationId xmlns:a16="http://schemas.microsoft.com/office/drawing/2014/main" id="{4748E84C-8F0E-4099-9353-E216FB49CF35}"/>
                  </a:ext>
                </a:extLst>
              </p:cNvPr>
              <p:cNvSpPr txBox="1"/>
              <p:nvPr/>
            </p:nvSpPr>
            <p:spPr>
              <a:xfrm>
                <a:off x="4228747" y="1526848"/>
                <a:ext cx="1892765" cy="30155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he-IL" sz="1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he-IL" sz="1500" b="1" dirty="0"/>
              </a:p>
            </p:txBody>
          </p:sp>
        </mc:Choice>
        <mc:Fallback xmlns="">
          <p:sp>
            <p:nvSpPr>
              <p:cNvPr id="10" name="תיבת טקסט 37">
                <a:extLst>
                  <a:ext uri="{FF2B5EF4-FFF2-40B4-BE49-F238E27FC236}">
                    <a16:creationId xmlns:a16="http://schemas.microsoft.com/office/drawing/2014/main" id="{4748E84C-8F0E-4099-9353-E216FB49C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747" y="1526848"/>
                <a:ext cx="1892765" cy="301557"/>
              </a:xfrm>
              <a:prstGeom prst="rect">
                <a:avLst/>
              </a:prstGeom>
              <a:blipFill>
                <a:blip r:embed="rId10"/>
                <a:stretch>
                  <a:fillRect l="-8710" t="-154000" b="-238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41">
                <a:extLst>
                  <a:ext uri="{FF2B5EF4-FFF2-40B4-BE49-F238E27FC236}">
                    <a16:creationId xmlns:a16="http://schemas.microsoft.com/office/drawing/2014/main" id="{812A451C-7023-463A-BC69-16463413A5B0}"/>
                  </a:ext>
                </a:extLst>
              </p:cNvPr>
              <p:cNvSpPr/>
              <p:nvPr/>
            </p:nvSpPr>
            <p:spPr>
              <a:xfrm>
                <a:off x="823333" y="3169815"/>
                <a:ext cx="8227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1" name="מלבן 41">
                <a:extLst>
                  <a:ext uri="{FF2B5EF4-FFF2-40B4-BE49-F238E27FC236}">
                    <a16:creationId xmlns:a16="http://schemas.microsoft.com/office/drawing/2014/main" id="{812A451C-7023-463A-BC69-16463413A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3" y="3169815"/>
                <a:ext cx="8227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36">
                <a:extLst>
                  <a:ext uri="{FF2B5EF4-FFF2-40B4-BE49-F238E27FC236}">
                    <a16:creationId xmlns:a16="http://schemas.microsoft.com/office/drawing/2014/main" id="{78F7E78D-7BBC-45AC-A1B1-6DABA3C43D2E}"/>
                  </a:ext>
                </a:extLst>
              </p:cNvPr>
              <p:cNvSpPr txBox="1"/>
              <p:nvPr/>
            </p:nvSpPr>
            <p:spPr>
              <a:xfrm>
                <a:off x="7536761" y="4514325"/>
                <a:ext cx="1352549" cy="3778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he-IL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he-IL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e-IL" sz="1200" dirty="0"/>
              </a:p>
            </p:txBody>
          </p:sp>
        </mc:Choice>
        <mc:Fallback xmlns="">
          <p:sp>
            <p:nvSpPr>
              <p:cNvPr id="12" name="תיבת טקסט 36">
                <a:extLst>
                  <a:ext uri="{FF2B5EF4-FFF2-40B4-BE49-F238E27FC236}">
                    <a16:creationId xmlns:a16="http://schemas.microsoft.com/office/drawing/2014/main" id="{78F7E78D-7BBC-45AC-A1B1-6DABA3C4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61" y="4514325"/>
                <a:ext cx="1352549" cy="377860"/>
              </a:xfrm>
              <a:prstGeom prst="rect">
                <a:avLst/>
              </a:prstGeom>
              <a:blipFill>
                <a:blip r:embed="rId12"/>
                <a:stretch>
                  <a:fillRect l="-11712" t="-179032" r="-31081" b="-2645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25">
            <a:extLst>
              <a:ext uri="{FF2B5EF4-FFF2-40B4-BE49-F238E27FC236}">
                <a16:creationId xmlns:a16="http://schemas.microsoft.com/office/drawing/2014/main" id="{EBF338CA-7EDD-4596-954B-7B222D6FFAC7}"/>
              </a:ext>
            </a:extLst>
          </p:cNvPr>
          <p:cNvSpPr txBox="1"/>
          <p:nvPr/>
        </p:nvSpPr>
        <p:spPr>
          <a:xfrm>
            <a:off x="3930918" y="1328467"/>
            <a:ext cx="52035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28.1  </a:t>
            </a:r>
          </a:p>
        </p:txBody>
      </p:sp>
      <p:sp>
        <p:nvSpPr>
          <p:cNvPr id="14" name="TextBox 49">
            <a:extLst>
              <a:ext uri="{FF2B5EF4-FFF2-40B4-BE49-F238E27FC236}">
                <a16:creationId xmlns:a16="http://schemas.microsoft.com/office/drawing/2014/main" id="{6CB44ABF-303E-40FB-81D4-D2FBA29C481D}"/>
              </a:ext>
            </a:extLst>
          </p:cNvPr>
          <p:cNvSpPr txBox="1"/>
          <p:nvPr/>
        </p:nvSpPr>
        <p:spPr>
          <a:xfrm>
            <a:off x="3933533" y="3403473"/>
            <a:ext cx="5373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41.5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253A1-220D-482D-BC41-FDDD544AA82E}"/>
              </a:ext>
            </a:extLst>
          </p:cNvPr>
          <p:cNvSpPr txBox="1"/>
          <p:nvPr/>
        </p:nvSpPr>
        <p:spPr>
          <a:xfrm>
            <a:off x="3915874" y="5473858"/>
            <a:ext cx="5373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45.5  </a:t>
            </a: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417D869A-2842-4B8D-B175-37AD92EF1489}"/>
              </a:ext>
            </a:extLst>
          </p:cNvPr>
          <p:cNvSpPr txBox="1"/>
          <p:nvPr/>
        </p:nvSpPr>
        <p:spPr>
          <a:xfrm>
            <a:off x="5841496" y="1258523"/>
            <a:ext cx="8227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(28.1-5)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endParaRPr lang="en-US" sz="1500" b="1" dirty="0">
              <a:solidFill>
                <a:srgbClr val="0033C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65C79-3689-49A1-BADD-F382231EE647}"/>
              </a:ext>
            </a:extLst>
          </p:cNvPr>
          <p:cNvSpPr txBox="1"/>
          <p:nvPr/>
        </p:nvSpPr>
        <p:spPr>
          <a:xfrm>
            <a:off x="5920520" y="3389616"/>
            <a:ext cx="200428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41.5-7)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endParaRPr lang="en-US" sz="1500" b="1" dirty="0">
              <a:solidFill>
                <a:srgbClr val="0033C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D213C-F77E-4876-BBF3-BF7B8C5AF69B}"/>
              </a:ext>
            </a:extLst>
          </p:cNvPr>
          <p:cNvSpPr txBox="1"/>
          <p:nvPr/>
        </p:nvSpPr>
        <p:spPr>
          <a:xfrm>
            <a:off x="5850911" y="5454882"/>
            <a:ext cx="181555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500" b="1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45.5-10.5)</a:t>
            </a:r>
            <a:r>
              <a:rPr lang="en-US" sz="1500" b="1" baseline="30000" dirty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endParaRPr lang="en-US" sz="1500" b="1" dirty="0">
              <a:solidFill>
                <a:srgbClr val="0033C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53">
                <a:extLst>
                  <a:ext uri="{FF2B5EF4-FFF2-40B4-BE49-F238E27FC236}">
                    <a16:creationId xmlns:a16="http://schemas.microsoft.com/office/drawing/2014/main" id="{6EEA8C17-79F4-4208-A9C4-B9619006E7C3}"/>
                  </a:ext>
                </a:extLst>
              </p:cNvPr>
              <p:cNvSpPr txBox="1"/>
              <p:nvPr/>
            </p:nvSpPr>
            <p:spPr>
              <a:xfrm>
                <a:off x="4384464" y="3639609"/>
                <a:ext cx="1457031" cy="30155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he-IL" sz="1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he-IL" sz="1500" b="1" dirty="0"/>
              </a:p>
            </p:txBody>
          </p:sp>
        </mc:Choice>
        <mc:Fallback xmlns="">
          <p:sp>
            <p:nvSpPr>
              <p:cNvPr id="19" name="תיבת טקסט 53">
                <a:extLst>
                  <a:ext uri="{FF2B5EF4-FFF2-40B4-BE49-F238E27FC236}">
                    <a16:creationId xmlns:a16="http://schemas.microsoft.com/office/drawing/2014/main" id="{6EEA8C17-79F4-4208-A9C4-B9619006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64" y="3639609"/>
                <a:ext cx="1457031" cy="301557"/>
              </a:xfrm>
              <a:prstGeom prst="rect">
                <a:avLst/>
              </a:prstGeom>
              <a:blipFill>
                <a:blip r:embed="rId13"/>
                <a:stretch>
                  <a:fillRect l="-19247" t="-154000" r="-1674" b="-238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54">
                <a:extLst>
                  <a:ext uri="{FF2B5EF4-FFF2-40B4-BE49-F238E27FC236}">
                    <a16:creationId xmlns:a16="http://schemas.microsoft.com/office/drawing/2014/main" id="{C09D24EC-DCC6-4C43-B5EC-FE47496F0E16}"/>
                  </a:ext>
                </a:extLst>
              </p:cNvPr>
              <p:cNvSpPr txBox="1"/>
              <p:nvPr/>
            </p:nvSpPr>
            <p:spPr>
              <a:xfrm>
                <a:off x="4281198" y="5153325"/>
                <a:ext cx="1711693" cy="30155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he-IL" sz="1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e-IL" sz="1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5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he-IL" sz="1500" b="1" dirty="0"/>
              </a:p>
            </p:txBody>
          </p:sp>
        </mc:Choice>
        <mc:Fallback xmlns="">
          <p:sp>
            <p:nvSpPr>
              <p:cNvPr id="20" name="תיבת טקסט 54">
                <a:extLst>
                  <a:ext uri="{FF2B5EF4-FFF2-40B4-BE49-F238E27FC236}">
                    <a16:creationId xmlns:a16="http://schemas.microsoft.com/office/drawing/2014/main" id="{C09D24EC-DCC6-4C43-B5EC-FE47496F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98" y="5153325"/>
                <a:ext cx="1711693" cy="301557"/>
              </a:xfrm>
              <a:prstGeom prst="rect">
                <a:avLst/>
              </a:prstGeom>
              <a:blipFill>
                <a:blip r:embed="rId14"/>
                <a:stretch>
                  <a:fillRect l="-15658" t="-154000" r="-712" b="-238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59">
                <a:extLst>
                  <a:ext uri="{FF2B5EF4-FFF2-40B4-BE49-F238E27FC236}">
                    <a16:creationId xmlns:a16="http://schemas.microsoft.com/office/drawing/2014/main" id="{11D57692-DFE8-44C4-82F6-8C59D55D75CF}"/>
                  </a:ext>
                </a:extLst>
              </p:cNvPr>
              <p:cNvSpPr txBox="1"/>
              <p:nvPr/>
            </p:nvSpPr>
            <p:spPr>
              <a:xfrm>
                <a:off x="1589381" y="1697031"/>
                <a:ext cx="1764334" cy="461793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𝒅𝒘</m:t>
                              </m:r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1</m:t>
                              </m:r>
                            </m:den>
                          </m:f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US" sz="750" b="1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𝒅𝒘</m:t>
                                  </m:r>
                                </m:e>
                                <m:sub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750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תיבת טקסט 59">
                <a:extLst>
                  <a:ext uri="{FF2B5EF4-FFF2-40B4-BE49-F238E27FC236}">
                    <a16:creationId xmlns:a16="http://schemas.microsoft.com/office/drawing/2014/main" id="{11D57692-DFE8-44C4-82F6-8C59D55D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81" y="1697031"/>
                <a:ext cx="1764334" cy="461793"/>
              </a:xfrm>
              <a:prstGeom prst="rect">
                <a:avLst/>
              </a:prstGeom>
              <a:blipFill>
                <a:blip r:embed="rId15"/>
                <a:stretch>
                  <a:fillRect l="-2422" t="-6579" r="-1730" b="-6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64">
                <a:extLst>
                  <a:ext uri="{FF2B5EF4-FFF2-40B4-BE49-F238E27FC236}">
                    <a16:creationId xmlns:a16="http://schemas.microsoft.com/office/drawing/2014/main" id="{C380FEE9-EF53-4FE4-BD59-8E48A58AFAAC}"/>
                  </a:ext>
                </a:extLst>
              </p:cNvPr>
              <p:cNvSpPr txBox="1"/>
              <p:nvPr/>
            </p:nvSpPr>
            <p:spPr>
              <a:xfrm>
                <a:off x="2541047" y="4690837"/>
                <a:ext cx="1423871" cy="461793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𝒅𝒘</m:t>
                              </m:r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1</m:t>
                              </m:r>
                            </m:den>
                          </m:f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𝟗𝟐</m:t>
                      </m:r>
                    </m:oMath>
                  </m:oMathPara>
                </a14:m>
                <a:endParaRPr lang="en-US" sz="750" b="1" i="1" dirty="0">
                  <a:latin typeface="Cambria Math" panose="02040503050406030204" pitchFamily="18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𝒅𝒘</m:t>
                                  </m:r>
                                </m:e>
                                <m:sub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𝟏𝟑𝟖</m:t>
                      </m:r>
                    </m:oMath>
                  </m:oMathPara>
                </a14:m>
                <a:endParaRPr lang="en-US" sz="750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תיבת טקסט 64">
                <a:extLst>
                  <a:ext uri="{FF2B5EF4-FFF2-40B4-BE49-F238E27FC236}">
                    <a16:creationId xmlns:a16="http://schemas.microsoft.com/office/drawing/2014/main" id="{C380FEE9-EF53-4FE4-BD59-8E48A58A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047" y="4690837"/>
                <a:ext cx="1423871" cy="461793"/>
              </a:xfrm>
              <a:prstGeom prst="rect">
                <a:avLst/>
              </a:prstGeom>
              <a:blipFill>
                <a:blip r:embed="rId16"/>
                <a:stretch>
                  <a:fillRect l="-3004" t="-6579" b="-6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65">
                <a:extLst>
                  <a:ext uri="{FF2B5EF4-FFF2-40B4-BE49-F238E27FC236}">
                    <a16:creationId xmlns:a16="http://schemas.microsoft.com/office/drawing/2014/main" id="{2C94E500-DF51-41EC-9CEF-0C8FE516BD83}"/>
                  </a:ext>
                </a:extLst>
              </p:cNvPr>
              <p:cNvSpPr txBox="1"/>
              <p:nvPr/>
            </p:nvSpPr>
            <p:spPr>
              <a:xfrm>
                <a:off x="2367286" y="2665668"/>
                <a:ext cx="2085922" cy="461793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75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𝒅𝒘</m:t>
                              </m:r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rgbClr val="7030A0"/>
                                  </a:solidFill>
                                </a:rPr>
                                <m:t>1</m:t>
                              </m:r>
                            </m:den>
                          </m:f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75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en-US" sz="750" b="1" i="1" dirty="0">
                  <a:latin typeface="Cambria Math" panose="02040503050406030204" pitchFamily="18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e-IL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750" b="1" baseline="-25000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3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𝒅𝒘</m:t>
                                  </m:r>
                                </m:e>
                                <m:sub>
                                  <m:r>
                                    <a:rPr lang="en-US" sz="75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𝟏𝟖𝟔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𝟔𝟔𝟒</m:t>
                      </m:r>
                    </m:oMath>
                  </m:oMathPara>
                </a14:m>
                <a:endParaRPr lang="en-US" sz="750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תיבת טקסט 65">
                <a:extLst>
                  <a:ext uri="{FF2B5EF4-FFF2-40B4-BE49-F238E27FC236}">
                    <a16:creationId xmlns:a16="http://schemas.microsoft.com/office/drawing/2014/main" id="{2C94E500-DF51-41EC-9CEF-0C8FE516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86" y="2665668"/>
                <a:ext cx="2085922" cy="461793"/>
              </a:xfrm>
              <a:prstGeom prst="rect">
                <a:avLst/>
              </a:prstGeom>
              <a:blipFill>
                <a:blip r:embed="rId17"/>
                <a:stretch>
                  <a:fillRect l="-1749" t="-6579" b="-6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66">
                <a:extLst>
                  <a:ext uri="{FF2B5EF4-FFF2-40B4-BE49-F238E27FC236}">
                    <a16:creationId xmlns:a16="http://schemas.microsoft.com/office/drawing/2014/main" id="{0868B4CA-7C7F-4633-9D98-DC140AC7F2C2}"/>
                  </a:ext>
                </a:extLst>
              </p:cNvPr>
              <p:cNvSpPr txBox="1"/>
              <p:nvPr/>
            </p:nvSpPr>
            <p:spPr>
              <a:xfrm>
                <a:off x="1406539" y="4620580"/>
                <a:ext cx="521816" cy="221471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1</m:t>
                          </m:r>
                        </m:num>
                        <m:den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1</m:t>
                          </m:r>
                        </m:den>
                      </m:f>
                      <m:r>
                        <a:rPr lang="en-US" sz="75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75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תיבת טקסט 66">
                <a:extLst>
                  <a:ext uri="{FF2B5EF4-FFF2-40B4-BE49-F238E27FC236}">
                    <a16:creationId xmlns:a16="http://schemas.microsoft.com/office/drawing/2014/main" id="{0868B4CA-7C7F-4633-9D98-DC140AC7F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9" y="4620580"/>
                <a:ext cx="521816" cy="221471"/>
              </a:xfrm>
              <a:prstGeom prst="rect">
                <a:avLst/>
              </a:prstGeom>
              <a:blipFill>
                <a:blip r:embed="rId18"/>
                <a:stretch>
                  <a:fillRect l="-8235" t="-16667" r="-5882" b="-194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תיבת טקסט 67">
                <a:extLst>
                  <a:ext uri="{FF2B5EF4-FFF2-40B4-BE49-F238E27FC236}">
                    <a16:creationId xmlns:a16="http://schemas.microsoft.com/office/drawing/2014/main" id="{D7120257-8008-425B-8005-5E43DCE6504C}"/>
                  </a:ext>
                </a:extLst>
              </p:cNvPr>
              <p:cNvSpPr txBox="1"/>
              <p:nvPr/>
            </p:nvSpPr>
            <p:spPr>
              <a:xfrm>
                <a:off x="1614739" y="5031328"/>
                <a:ext cx="541995" cy="221471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2</m:t>
                          </m:r>
                        </m:num>
                        <m:den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1</m:t>
                          </m:r>
                        </m:den>
                      </m:f>
                      <m:r>
                        <a:rPr lang="en-US" sz="75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US" sz="75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תיבת טקסט 67">
                <a:extLst>
                  <a:ext uri="{FF2B5EF4-FFF2-40B4-BE49-F238E27FC236}">
                    <a16:creationId xmlns:a16="http://schemas.microsoft.com/office/drawing/2014/main" id="{D7120257-8008-425B-8005-5E43DCE6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739" y="5031328"/>
                <a:ext cx="541995" cy="221471"/>
              </a:xfrm>
              <a:prstGeom prst="rect">
                <a:avLst/>
              </a:prstGeom>
              <a:blipFill>
                <a:blip r:embed="rId19"/>
                <a:stretch>
                  <a:fillRect l="-7865" t="-13514" b="-162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תיבת טקסט 68">
                <a:extLst>
                  <a:ext uri="{FF2B5EF4-FFF2-40B4-BE49-F238E27FC236}">
                    <a16:creationId xmlns:a16="http://schemas.microsoft.com/office/drawing/2014/main" id="{57D00457-2F49-49BD-BD8B-544E6B1F6841}"/>
                  </a:ext>
                </a:extLst>
              </p:cNvPr>
              <p:cNvSpPr txBox="1"/>
              <p:nvPr/>
            </p:nvSpPr>
            <p:spPr>
              <a:xfrm>
                <a:off x="2193809" y="5497314"/>
                <a:ext cx="694475" cy="221471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3</m:t>
                          </m:r>
                        </m:num>
                        <m:den>
                          <m:r>
                            <a:rPr lang="en-US" sz="7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  <m:r>
                            <m:rPr>
                              <m:nor/>
                            </m:rPr>
                            <a:rPr lang="en-US" sz="750" b="1" baseline="-25000" dirty="0">
                              <a:solidFill>
                                <a:srgbClr val="C00000"/>
                              </a:solidFill>
                            </a:rPr>
                            <m:t>1</m:t>
                          </m:r>
                        </m:den>
                      </m:f>
                      <m:r>
                        <a:rPr lang="en-US" sz="75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en-US" sz="75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תיבת טקסט 68">
                <a:extLst>
                  <a:ext uri="{FF2B5EF4-FFF2-40B4-BE49-F238E27FC236}">
                    <a16:creationId xmlns:a16="http://schemas.microsoft.com/office/drawing/2014/main" id="{57D00457-2F49-49BD-BD8B-544E6B1F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809" y="5497314"/>
                <a:ext cx="694475" cy="221471"/>
              </a:xfrm>
              <a:prstGeom prst="rect">
                <a:avLst/>
              </a:prstGeom>
              <a:blipFill>
                <a:blip r:embed="rId20"/>
                <a:stretch>
                  <a:fillRect l="-6140" t="-16667" b="-194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תיבת טקסט 70">
                <a:extLst>
                  <a:ext uri="{FF2B5EF4-FFF2-40B4-BE49-F238E27FC236}">
                    <a16:creationId xmlns:a16="http://schemas.microsoft.com/office/drawing/2014/main" id="{1A8DAB0B-BB3C-438D-860B-488E7134201F}"/>
                  </a:ext>
                </a:extLst>
              </p:cNvPr>
              <p:cNvSpPr txBox="1"/>
              <p:nvPr/>
            </p:nvSpPr>
            <p:spPr>
              <a:xfrm>
                <a:off x="17826" y="980389"/>
                <a:ext cx="1447055" cy="183961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sz="75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5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75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5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75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5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𝒅𝒘</m:t>
                            </m:r>
                          </m:e>
                          <m:sub>
                            <m:r>
                              <a:rPr lang="en-US" sz="75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75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75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𝟑𝟓</m:t>
                    </m:r>
                    <m:r>
                      <a:rPr lang="en-US" sz="75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75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𝟒𝟐</m:t>
                    </m:r>
                  </m:oMath>
                </a14:m>
                <a:r>
                  <a:rPr lang="en-US" sz="750" b="1" dirty="0">
                    <a:solidFill>
                      <a:srgbClr val="7030A0"/>
                    </a:solidFill>
                  </a:rPr>
                  <a:t>+23.333+92 = 150.753</a:t>
                </a:r>
              </a:p>
            </p:txBody>
          </p:sp>
        </mc:Choice>
        <mc:Fallback xmlns="">
          <p:sp>
            <p:nvSpPr>
              <p:cNvPr id="27" name="תיבת טקסט 70">
                <a:extLst>
                  <a:ext uri="{FF2B5EF4-FFF2-40B4-BE49-F238E27FC236}">
                    <a16:creationId xmlns:a16="http://schemas.microsoft.com/office/drawing/2014/main" id="{1A8DAB0B-BB3C-438D-860B-488E71342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" y="980389"/>
                <a:ext cx="1447055" cy="183961"/>
              </a:xfrm>
              <a:prstGeom prst="rect">
                <a:avLst/>
              </a:prstGeom>
              <a:blipFill>
                <a:blip r:embed="rId21"/>
                <a:stretch>
                  <a:fillRect l="-4219" t="-16667" b="-9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תיבת טקסט 71">
                <a:extLst>
                  <a:ext uri="{FF2B5EF4-FFF2-40B4-BE49-F238E27FC236}">
                    <a16:creationId xmlns:a16="http://schemas.microsoft.com/office/drawing/2014/main" id="{7CFACC4B-CC21-4779-918A-92258F885866}"/>
                  </a:ext>
                </a:extLst>
              </p:cNvPr>
              <p:cNvSpPr txBox="1"/>
              <p:nvPr/>
            </p:nvSpPr>
            <p:spPr>
              <a:xfrm>
                <a:off x="17826" y="2807652"/>
                <a:ext cx="2009030" cy="25391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5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5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5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𝒅𝒘</m:t>
                              </m:r>
                            </m:e>
                            <m:sub>
                              <m:r>
                                <a:rPr lang="en-US" sz="75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𝟏𝟖𝟔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𝟔𝟔𝟒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𝟏𝟑𝟖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𝟑𝟖𝟔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𝟐𝟔𝟒</m:t>
                      </m:r>
                    </m:oMath>
                  </m:oMathPara>
                </a14:m>
                <a:endParaRPr lang="en-US" sz="75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תיבת טקסט 71">
                <a:extLst>
                  <a:ext uri="{FF2B5EF4-FFF2-40B4-BE49-F238E27FC236}">
                    <a16:creationId xmlns:a16="http://schemas.microsoft.com/office/drawing/2014/main" id="{7CFACC4B-CC21-4779-918A-92258F885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" y="2807652"/>
                <a:ext cx="2009030" cy="253916"/>
              </a:xfrm>
              <a:prstGeom prst="rect">
                <a:avLst/>
              </a:prstGeom>
              <a:blipFill>
                <a:blip r:embed="rId22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72">
                <a:extLst>
                  <a:ext uri="{FF2B5EF4-FFF2-40B4-BE49-F238E27FC236}">
                    <a16:creationId xmlns:a16="http://schemas.microsoft.com/office/drawing/2014/main" id="{A707F2A5-6260-41AF-81B5-F713C85AED31}"/>
                  </a:ext>
                </a:extLst>
              </p:cNvPr>
              <p:cNvSpPr txBox="1"/>
              <p:nvPr/>
            </p:nvSpPr>
            <p:spPr>
              <a:xfrm>
                <a:off x="166706" y="5665997"/>
                <a:ext cx="1571556" cy="170239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sz="75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5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75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5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US" sz="75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𝒅𝒃</m:t>
                        </m:r>
                      </m:den>
                    </m:f>
                    <m:r>
                      <a:rPr lang="en-US" sz="75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US" sz="7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75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𝟑𝟑𝟑</m:t>
                    </m:r>
                    <m:r>
                      <a:rPr lang="en-US" sz="75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50" b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61.733</a:t>
                </a:r>
              </a:p>
            </p:txBody>
          </p:sp>
        </mc:Choice>
        <mc:Fallback xmlns="">
          <p:sp>
            <p:nvSpPr>
              <p:cNvPr id="29" name="תיבת טקסט 72">
                <a:extLst>
                  <a:ext uri="{FF2B5EF4-FFF2-40B4-BE49-F238E27FC236}">
                    <a16:creationId xmlns:a16="http://schemas.microsoft.com/office/drawing/2014/main" id="{A707F2A5-6260-41AF-81B5-F713C85AE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6" y="5665997"/>
                <a:ext cx="1571556" cy="170239"/>
              </a:xfrm>
              <a:prstGeom prst="rect">
                <a:avLst/>
              </a:prstGeom>
              <a:blipFill>
                <a:blip r:embed="rId23"/>
                <a:stretch>
                  <a:fillRect l="-1938" t="-14286" b="-21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73">
                <a:extLst>
                  <a:ext uri="{FF2B5EF4-FFF2-40B4-BE49-F238E27FC236}">
                    <a16:creationId xmlns:a16="http://schemas.microsoft.com/office/drawing/2014/main" id="{5089BC39-8E88-4C69-9587-220BA852B92A}"/>
                  </a:ext>
                </a:extLst>
              </p:cNvPr>
              <p:cNvSpPr txBox="1"/>
              <p:nvPr/>
            </p:nvSpPr>
            <p:spPr>
              <a:xfrm>
                <a:off x="80076" y="1921591"/>
                <a:ext cx="1202637" cy="387607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  <a:ln w="19050">
                <a:solidFill>
                  <a:srgbClr val="7030A0"/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sz="15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15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5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𝒅𝒘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5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b="1" dirty="0">
                    <a:solidFill>
                      <a:srgbClr val="7030A0"/>
                    </a:solidFill>
                  </a:rPr>
                  <a:t> = 150.753</a:t>
                </a:r>
              </a:p>
            </p:txBody>
          </p:sp>
        </mc:Choice>
        <mc:Fallback xmlns="">
          <p:sp>
            <p:nvSpPr>
              <p:cNvPr id="30" name="תיבת טקסט 73">
                <a:extLst>
                  <a:ext uri="{FF2B5EF4-FFF2-40B4-BE49-F238E27FC236}">
                    <a16:creationId xmlns:a16="http://schemas.microsoft.com/office/drawing/2014/main" id="{5089BC39-8E88-4C69-9587-220BA852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" y="1921591"/>
                <a:ext cx="1202637" cy="387607"/>
              </a:xfrm>
              <a:prstGeom prst="rect">
                <a:avLst/>
              </a:prstGeom>
              <a:blipFill>
                <a:blip r:embed="rId24"/>
                <a:stretch>
                  <a:fillRect l="-9000" b="-791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74">
                <a:extLst>
                  <a:ext uri="{FF2B5EF4-FFF2-40B4-BE49-F238E27FC236}">
                    <a16:creationId xmlns:a16="http://schemas.microsoft.com/office/drawing/2014/main" id="{0DC1FFC6-CD87-4E8F-986E-79393E6D3EE9}"/>
                  </a:ext>
                </a:extLst>
              </p:cNvPr>
              <p:cNvSpPr txBox="1"/>
              <p:nvPr/>
            </p:nvSpPr>
            <p:spPr>
              <a:xfrm>
                <a:off x="97810" y="3923258"/>
                <a:ext cx="1571556" cy="480709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15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sSub>
                            <m:sSubPr>
                              <m:ctrlPr>
                                <a:rPr lang="en-US" sz="15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𝒅𝒘</m:t>
                              </m:r>
                            </m:e>
                            <m:sub>
                              <m:r>
                                <a:rPr lang="en-US" sz="15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15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5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𝟑𝟖𝟔</m:t>
                      </m:r>
                      <m:r>
                        <a:rPr lang="en-US" sz="15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𝟐𝟔𝟒</m:t>
                      </m:r>
                    </m:oMath>
                  </m:oMathPara>
                </a14:m>
                <a:endParaRPr lang="en-US" sz="15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תיבת טקסט 74">
                <a:extLst>
                  <a:ext uri="{FF2B5EF4-FFF2-40B4-BE49-F238E27FC236}">
                    <a16:creationId xmlns:a16="http://schemas.microsoft.com/office/drawing/2014/main" id="{0DC1FFC6-CD87-4E8F-986E-79393E6D3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0" y="3923258"/>
                <a:ext cx="1571556" cy="4807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75">
                <a:extLst>
                  <a:ext uri="{FF2B5EF4-FFF2-40B4-BE49-F238E27FC236}">
                    <a16:creationId xmlns:a16="http://schemas.microsoft.com/office/drawing/2014/main" id="{CCAFB658-C0AE-4099-BD78-CFFD77F8BB1A}"/>
                  </a:ext>
                </a:extLst>
              </p:cNvPr>
              <p:cNvSpPr txBox="1"/>
              <p:nvPr/>
            </p:nvSpPr>
            <p:spPr>
              <a:xfrm>
                <a:off x="97810" y="4864022"/>
                <a:ext cx="1112578" cy="340158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  <a:ln w="19050">
                <a:solidFill>
                  <a:srgbClr val="C00000"/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sz="1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1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𝒅𝒃</m:t>
                        </m:r>
                      </m:den>
                    </m:f>
                    <m:r>
                      <a:rPr lang="en-US" sz="150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500" b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61.733</a:t>
                </a:r>
              </a:p>
            </p:txBody>
          </p:sp>
        </mc:Choice>
        <mc:Fallback xmlns="">
          <p:sp>
            <p:nvSpPr>
              <p:cNvPr id="32" name="תיבת טקסט 75">
                <a:extLst>
                  <a:ext uri="{FF2B5EF4-FFF2-40B4-BE49-F238E27FC236}">
                    <a16:creationId xmlns:a16="http://schemas.microsoft.com/office/drawing/2014/main" id="{CCAFB658-C0AE-4099-BD78-CFFD77F8B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0" y="4864022"/>
                <a:ext cx="1112578" cy="340158"/>
              </a:xfrm>
              <a:prstGeom prst="rect">
                <a:avLst/>
              </a:prstGeom>
              <a:blipFill>
                <a:blip r:embed="rId26"/>
                <a:stretch>
                  <a:fillRect l="-4301" b="-118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630FDE0-1F07-4F58-A2D2-FF5F98AEACFD}"/>
              </a:ext>
            </a:extLst>
          </p:cNvPr>
          <p:cNvSpPr txBox="1"/>
          <p:nvPr/>
        </p:nvSpPr>
        <p:spPr>
          <a:xfrm>
            <a:off x="7924800" y="6366879"/>
            <a:ext cx="1219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tx1"/>
                </a:solidFill>
              </a:rPr>
              <a:t>תודה ל </a:t>
            </a:r>
          </a:p>
          <a:p>
            <a:pPr algn="r" rtl="1"/>
            <a:r>
              <a:rPr lang="he-IL" sz="1200" dirty="0">
                <a:solidFill>
                  <a:schemeClr val="tx1"/>
                </a:solidFill>
              </a:rPr>
              <a:t>דפנה לוי רשתי</a:t>
            </a:r>
          </a:p>
        </p:txBody>
      </p:sp>
      <p:sp>
        <p:nvSpPr>
          <p:cNvPr id="34" name="מלבן 1">
            <a:extLst>
              <a:ext uri="{FF2B5EF4-FFF2-40B4-BE49-F238E27FC236}">
                <a16:creationId xmlns:a16="http://schemas.microsoft.com/office/drawing/2014/main" id="{D3D04E8E-CB4C-435E-B121-1AD4D60AF549}"/>
              </a:ext>
            </a:extLst>
          </p:cNvPr>
          <p:cNvSpPr/>
          <p:nvPr/>
        </p:nvSpPr>
        <p:spPr>
          <a:xfrm>
            <a:off x="0" y="6703"/>
            <a:ext cx="12187879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rtl="1">
              <a:buSzPts val="1800"/>
            </a:pPr>
            <a:r>
              <a:rPr lang="he-IL" sz="4000" dirty="0">
                <a:solidFill>
                  <a:schemeClr val="dk1"/>
                </a:solidFill>
                <a:latin typeface="Calibri"/>
                <a:cs typeface="Calibri"/>
              </a:rPr>
              <a:t>גרף חישוב נגזרות חלקיות </a:t>
            </a:r>
            <a:r>
              <a:rPr lang="en-US" sz="4000" dirty="0">
                <a:solidFill>
                  <a:schemeClr val="dk1"/>
                </a:solidFill>
                <a:latin typeface="Calibri"/>
                <a:cs typeface="Calibri"/>
              </a:rPr>
              <a:t>w1,w2,b</a:t>
            </a:r>
            <a:r>
              <a:rPr lang="he-IL" sz="4000" dirty="0">
                <a:solidFill>
                  <a:schemeClr val="dk1"/>
                </a:solidFill>
                <a:latin typeface="Calibri"/>
                <a:cs typeface="Calibri"/>
              </a:rPr>
              <a:t> ע"פ הדגימות</a:t>
            </a:r>
          </a:p>
        </p:txBody>
      </p:sp>
    </p:spTree>
    <p:extLst>
      <p:ext uri="{BB962C8B-B14F-4D97-AF65-F5344CB8AC3E}">
        <p14:creationId xmlns:p14="http://schemas.microsoft.com/office/powerpoint/2010/main" val="1329150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3">
            <a:extLst>
              <a:ext uri="{FF2B5EF4-FFF2-40B4-BE49-F238E27FC236}">
                <a16:creationId xmlns:a16="http://schemas.microsoft.com/office/drawing/2014/main" id="{B53F45CE-2E57-4480-BC65-BF7AEC64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4" y="1233908"/>
            <a:ext cx="4159152" cy="258356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תמונה 4">
            <a:extLst>
              <a:ext uri="{FF2B5EF4-FFF2-40B4-BE49-F238E27FC236}">
                <a16:creationId xmlns:a16="http://schemas.microsoft.com/office/drawing/2014/main" id="{D074A38B-0650-44DF-8FEA-763BBE6C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9" y="3903500"/>
            <a:ext cx="2043290" cy="24633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149BD40B-3C4A-42E6-A1A9-03CEBEF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114800"/>
            <a:ext cx="3968431" cy="2602776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DBF82-67A3-410E-9BF1-CAA592CEDFB6}"/>
              </a:ext>
            </a:extLst>
          </p:cNvPr>
          <p:cNvSpPr txBox="1"/>
          <p:nvPr/>
        </p:nvSpPr>
        <p:spPr>
          <a:xfrm>
            <a:off x="7924800" y="6366879"/>
            <a:ext cx="1219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tx1"/>
                </a:solidFill>
              </a:rPr>
              <a:t>תודה ל </a:t>
            </a:r>
          </a:p>
          <a:p>
            <a:pPr algn="r" rtl="1"/>
            <a:r>
              <a:rPr lang="he-IL" sz="1200" dirty="0">
                <a:solidFill>
                  <a:schemeClr val="tx1"/>
                </a:solidFill>
              </a:rPr>
              <a:t>דפנה לוי רשתי</a:t>
            </a:r>
          </a:p>
        </p:txBody>
      </p:sp>
      <p:sp>
        <p:nvSpPr>
          <p:cNvPr id="6" name="מלבן 1">
            <a:extLst>
              <a:ext uri="{FF2B5EF4-FFF2-40B4-BE49-F238E27FC236}">
                <a16:creationId xmlns:a16="http://schemas.microsoft.com/office/drawing/2014/main" id="{E41081C7-69A5-4220-84A5-6307A2B20FC9}"/>
              </a:ext>
            </a:extLst>
          </p:cNvPr>
          <p:cNvSpPr/>
          <p:nvPr/>
        </p:nvSpPr>
        <p:spPr>
          <a:xfrm>
            <a:off x="0" y="6703"/>
            <a:ext cx="12187879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rtl="1">
              <a:buSzPts val="1800"/>
            </a:pPr>
            <a:r>
              <a:rPr lang="he-IL" sz="4000" dirty="0">
                <a:solidFill>
                  <a:schemeClr val="dk1"/>
                </a:solidFill>
                <a:latin typeface="Calibri"/>
                <a:cs typeface="Calibri"/>
              </a:rPr>
              <a:t>הפתרון בקוד</a:t>
            </a:r>
          </a:p>
        </p:txBody>
      </p:sp>
    </p:spTree>
    <p:extLst>
      <p:ext uri="{BB962C8B-B14F-4D97-AF65-F5344CB8AC3E}">
        <p14:creationId xmlns:p14="http://schemas.microsoft.com/office/powerpoint/2010/main" val="139704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84C71FF4-1678-494E-BCDA-235A7D39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35"/>
            <a:ext cx="12192000" cy="989912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algn="ctr">
              <a:buSzPts val="6000"/>
            </a:pPr>
            <a:r>
              <a:rPr lang="he-IL" sz="6000" dirty="0">
                <a:sym typeface="Arial"/>
              </a:rPr>
              <a:t>תרגיל 3</a:t>
            </a:r>
            <a:endParaRPr lang="en-US" sz="6000" dirty="0">
              <a:sym typeface="Arial"/>
            </a:endParaRPr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60F619FE-9F42-41F3-9540-1D6EE21B9E8A}"/>
              </a:ext>
            </a:extLst>
          </p:cNvPr>
          <p:cNvSpPr txBox="1">
            <a:spLocks/>
          </p:cNvSpPr>
          <p:nvPr/>
        </p:nvSpPr>
        <p:spPr>
          <a:xfrm>
            <a:off x="533400" y="1358900"/>
            <a:ext cx="11318909" cy="4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he-IL" dirty="0"/>
              <a:t>צפו בסרטים הבאים (רק על החלקים הרלוונטיים / מעניינים) המסבירים מה היא רשת עצבית.</a:t>
            </a:r>
          </a:p>
          <a:p>
            <a:pPr marL="0" indent="0">
              <a:buFont typeface="Arial"/>
              <a:buNone/>
            </a:pPr>
            <a:r>
              <a:rPr lang="he-IL" dirty="0"/>
              <a:t>המשימה שלכם:</a:t>
            </a:r>
          </a:p>
          <a:p>
            <a:pPr indent="-457200">
              <a:buFont typeface="Arial"/>
              <a:buAutoNum type="arabicPeriod"/>
            </a:pPr>
            <a:r>
              <a:rPr lang="he-IL" dirty="0"/>
              <a:t>להנות !</a:t>
            </a:r>
          </a:p>
          <a:p>
            <a:pPr indent="-457200">
              <a:buFont typeface="Arial"/>
              <a:buAutoNum type="arabicPeriod"/>
            </a:pPr>
            <a:r>
              <a:rPr lang="he-IL" dirty="0"/>
              <a:t>להבין </a:t>
            </a:r>
            <a:r>
              <a:rPr lang="he-IL" dirty="0">
                <a:sym typeface="Wingdings" panose="05000000000000000000" pitchFamily="2" charset="2"/>
              </a:rPr>
              <a:t></a:t>
            </a:r>
          </a:p>
          <a:p>
            <a:pPr indent="-457200">
              <a:buFont typeface="Arial"/>
              <a:buAutoNum type="arabicPeriod"/>
            </a:pPr>
            <a:r>
              <a:rPr lang="he-IL" dirty="0">
                <a:sym typeface="Wingdings" panose="05000000000000000000" pitchFamily="2" charset="2"/>
              </a:rPr>
              <a:t>אם אתם מוצאים סרטון חמוד אחר (וקצר) שמסביר את הנושא של רשת עצבית, חלחול קדימה / אחורה – הביאו אותו לשיעור ונראה ביחד!</a:t>
            </a:r>
          </a:p>
          <a:p>
            <a:pPr indent="-457200">
              <a:buFont typeface="Arial"/>
              <a:buAutoNum type="arabicPeriod"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6C5E45-B6FB-4254-A247-4EF0E5B2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50586"/>
              </p:ext>
            </p:extLst>
          </p:nvPr>
        </p:nvGraphicFramePr>
        <p:xfrm>
          <a:off x="533400" y="5486400"/>
          <a:ext cx="5168900" cy="7239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168900">
                  <a:extLst>
                    <a:ext uri="{9D8B030D-6E8A-4147-A177-3AD203B41FA5}">
                      <a16:colId xmlns:a16="http://schemas.microsoft.com/office/drawing/2014/main" val="127549254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sng" strike="noStrike">
                          <a:effectLst/>
                          <a:hlinkClick r:id="rId2"/>
                        </a:rPr>
                        <a:t>https://www.youtube.com/watch?v=aiDv1NPdXvU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6904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sng" strike="noStrike">
                          <a:effectLst/>
                          <a:hlinkClick r:id="rId3"/>
                        </a:rPr>
                        <a:t>https://www.youtube.com/watch?v=5g0TPrxKK6o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41175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sng" strike="noStrike">
                          <a:effectLst/>
                          <a:hlinkClick r:id="rId4"/>
                        </a:rPr>
                        <a:t>https://www.youtube.com/watch?v=dXuNAkHsos4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89158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"/>
                      <a:endParaRPr lang="he-IL" sz="1100" b="0" i="0" u="sng" strike="noStrike" dirty="0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6352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30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F272-5D3A-423C-8DED-8A715A1F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716" y="16825"/>
            <a:ext cx="9214284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/>
              <a:t>רשתות נוירונים והמח</a:t>
            </a:r>
            <a:endParaRPr lang="en-US" sz="4000" dirty="0"/>
          </a:p>
        </p:txBody>
      </p:sp>
      <p:sp>
        <p:nvSpPr>
          <p:cNvPr id="33" name="מציין מיקום טקסט 2">
            <a:extLst>
              <a:ext uri="{FF2B5EF4-FFF2-40B4-BE49-F238E27FC236}">
                <a16:creationId xmlns:a16="http://schemas.microsoft.com/office/drawing/2014/main" id="{3044EA47-CEC7-48D2-8287-7F01BDB1C5F4}"/>
              </a:ext>
            </a:extLst>
          </p:cNvPr>
          <p:cNvSpPr txBox="1">
            <a:spLocks/>
          </p:cNvSpPr>
          <p:nvPr/>
        </p:nvSpPr>
        <p:spPr>
          <a:xfrm>
            <a:off x="3234088" y="110011"/>
            <a:ext cx="8957912" cy="6173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L" dirty="0"/>
          </a:p>
        </p:txBody>
      </p:sp>
      <p:sp>
        <p:nvSpPr>
          <p:cNvPr id="38" name="מציין מיקום תוכן 2">
            <a:extLst>
              <a:ext uri="{FF2B5EF4-FFF2-40B4-BE49-F238E27FC236}">
                <a16:creationId xmlns:a16="http://schemas.microsoft.com/office/drawing/2014/main" id="{7510CF91-A399-42FF-93B3-1FAA5753B042}"/>
              </a:ext>
            </a:extLst>
          </p:cNvPr>
          <p:cNvSpPr txBox="1">
            <a:spLocks/>
          </p:cNvSpPr>
          <p:nvPr/>
        </p:nvSpPr>
        <p:spPr>
          <a:xfrm>
            <a:off x="68695" y="859157"/>
            <a:ext cx="12054610" cy="588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מח של כל חיה ובפרט מח האדם, מורכב מתאים הנקראים נוירונים.</a:t>
            </a:r>
          </a:p>
          <a:p>
            <a:r>
              <a:rPr lang="he-IL" dirty="0"/>
              <a:t>הנוירונים הינם תאים בעלי שלוחות, מעין זרועות ארוכות, הנשלחות </a:t>
            </a:r>
            <a:br>
              <a:rPr lang="en-US" dirty="0"/>
            </a:br>
            <a:r>
              <a:rPr lang="he-IL" dirty="0"/>
              <a:t>לכל עבר ואיבר ויוצרות רשת ענקית.</a:t>
            </a:r>
          </a:p>
          <a:p>
            <a:r>
              <a:rPr lang="he-IL" dirty="0"/>
              <a:t>במח האדם יש אלפי מיליארדים של תאים כאלה. הזרועות של </a:t>
            </a:r>
            <a:br>
              <a:rPr lang="en-US" dirty="0"/>
            </a:br>
            <a:r>
              <a:rPr lang="he-IL" dirty="0"/>
              <a:t>הנוירון מאפשרות לנוירון לשלוח ולקבל הודעות מנוירונים אחרים. </a:t>
            </a:r>
            <a:br>
              <a:rPr lang="en-US" dirty="0"/>
            </a:br>
            <a:r>
              <a:rPr lang="he-IL" dirty="0"/>
              <a:t>ההודעות שהוא מעביר יכולות </a:t>
            </a:r>
            <a:r>
              <a:rPr lang="he-IL" b="1" dirty="0"/>
              <a:t>לעודד</a:t>
            </a:r>
            <a:r>
              <a:rPr lang="he-IL" dirty="0"/>
              <a:t> נוירונים המקבלים אותם לשלוח הודעות משלהם או </a:t>
            </a:r>
            <a:r>
              <a:rPr lang="he-IL" b="1" dirty="0" err="1"/>
              <a:t>לדכא</a:t>
            </a:r>
            <a:r>
              <a:rPr lang="he-IL" dirty="0"/>
              <a:t> אותם ולגרום להם לשתוק.</a:t>
            </a:r>
          </a:p>
          <a:p>
            <a:r>
              <a:rPr lang="he-IL" dirty="0"/>
              <a:t>נוירון צריך לקבל מספיק עידוד מנוירונים אחרים בכדי לשלוח הודעת עידוד</a:t>
            </a:r>
            <a:r>
              <a:rPr lang="en-US" dirty="0"/>
              <a:t> </a:t>
            </a:r>
            <a:r>
              <a:rPr lang="he-IL" dirty="0"/>
              <a:t>או דיכוי לנוירונים שהוא מחובר עליהם.</a:t>
            </a:r>
          </a:p>
          <a:p>
            <a:r>
              <a:rPr lang="he-IL" dirty="0"/>
              <a:t>כמות העידוד הדרושה</a:t>
            </a:r>
            <a:r>
              <a:rPr lang="en-US" dirty="0"/>
              <a:t> </a:t>
            </a:r>
            <a:r>
              <a:rPr lang="he-IL" dirty="0"/>
              <a:t>לשליחת הודעה נקראת סף הנוירון (</a:t>
            </a:r>
            <a:r>
              <a:rPr lang="en-US" dirty="0"/>
              <a:t>threshold</a:t>
            </a:r>
            <a:r>
              <a:rPr lang="he-IL" dirty="0"/>
              <a:t>) ולכל נוירון סף משלו</a:t>
            </a:r>
          </a:p>
          <a:p>
            <a:r>
              <a:rPr lang="he-IL" dirty="0"/>
              <a:t>כשנוירון מעודד שריר הלה מתכווץ ואנחנו פועלים</a:t>
            </a:r>
          </a:p>
          <a:p>
            <a:endParaRPr lang="he-IL" dirty="0"/>
          </a:p>
        </p:txBody>
      </p:sp>
      <p:pic>
        <p:nvPicPr>
          <p:cNvPr id="39" name="תמונה 4">
            <a:extLst>
              <a:ext uri="{FF2B5EF4-FFF2-40B4-BE49-F238E27FC236}">
                <a16:creationId xmlns:a16="http://schemas.microsoft.com/office/drawing/2014/main" id="{2A3CB043-BB29-4D26-841B-77E3DA72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7716" cy="27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3">
            <a:extLst>
              <a:ext uri="{FF2B5EF4-FFF2-40B4-BE49-F238E27FC236}">
                <a16:creationId xmlns:a16="http://schemas.microsoft.com/office/drawing/2014/main" id="{01F7D9E2-F6A3-45F1-B0F3-F20FD838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303" y="1675116"/>
            <a:ext cx="4343400" cy="29614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38996A-582F-4EA1-9A53-0F96399CE346}"/>
              </a:ext>
            </a:extLst>
          </p:cNvPr>
          <p:cNvSpPr txBox="1">
            <a:spLocks/>
          </p:cNvSpPr>
          <p:nvPr/>
        </p:nvSpPr>
        <p:spPr>
          <a:xfrm>
            <a:off x="0" y="4125"/>
            <a:ext cx="12192000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he-IL" dirty="0"/>
              <a:t>כל נוירון הוא יחידת חישוב קטנה - </a:t>
            </a:r>
            <a:r>
              <a:rPr lang="he-IL" dirty="0" err="1"/>
              <a:t>פרספטרון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D34F3-76E8-446D-85EB-47BFCE44EDC6}"/>
              </a:ext>
            </a:extLst>
          </p:cNvPr>
          <p:cNvSpPr/>
          <p:nvPr/>
        </p:nvSpPr>
        <p:spPr>
          <a:xfrm>
            <a:off x="10517192" y="4467247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threshold</a:t>
            </a:r>
            <a:endParaRPr lang="he-IL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423C-A76C-43C6-8EDB-25D543E40C72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779000" y="3810000"/>
            <a:ext cx="1464513" cy="6572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2" descr="Image result for perceptron">
            <a:extLst>
              <a:ext uri="{FF2B5EF4-FFF2-40B4-BE49-F238E27FC236}">
                <a16:creationId xmlns:a16="http://schemas.microsoft.com/office/drawing/2014/main" id="{EB316779-5075-4D9B-9099-A8A7FC5C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49" y="4664990"/>
            <a:ext cx="4222219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101829-9D0C-437C-B0BC-A28BC70F9717}"/>
              </a:ext>
            </a:extLst>
          </p:cNvPr>
          <p:cNvCxnSpPr>
            <a:cxnSpLocks/>
          </p:cNvCxnSpPr>
          <p:nvPr/>
        </p:nvCxnSpPr>
        <p:spPr>
          <a:xfrm flipH="1">
            <a:off x="10649242" y="4928913"/>
            <a:ext cx="656056" cy="590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mage result for neuron">
            <a:extLst>
              <a:ext uri="{FF2B5EF4-FFF2-40B4-BE49-F238E27FC236}">
                <a16:creationId xmlns:a16="http://schemas.microsoft.com/office/drawing/2014/main" id="{3B69EDB0-E77D-4D65-B78E-B2F3B7F4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66" y="2451676"/>
            <a:ext cx="6024812" cy="33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5">
            <a:extLst>
              <a:ext uri="{FF2B5EF4-FFF2-40B4-BE49-F238E27FC236}">
                <a16:creationId xmlns:a16="http://schemas.microsoft.com/office/drawing/2014/main" id="{D2D18B10-1DE9-4E3D-B665-46E181DC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16"/>
            <a:ext cx="3163533" cy="281202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77803FA-5AC3-4EB9-AB87-A14B5F10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88"/>
            <a:ext cx="12192000" cy="707846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he-IL" sz="4000" dirty="0">
                <a:sym typeface="Arial"/>
              </a:rPr>
              <a:t>רשתות נוירונים מלאכותיות - </a:t>
            </a:r>
            <a:r>
              <a:rPr lang="en-US" sz="4000" dirty="0">
                <a:sym typeface="Arial"/>
              </a:rPr>
              <a:t>ANN</a:t>
            </a:r>
            <a:r>
              <a:rPr lang="he-IL" sz="4000" dirty="0">
                <a:sym typeface="Arial"/>
              </a:rPr>
              <a:t> </a:t>
            </a:r>
            <a:endParaRPr lang="en-US" sz="4000" dirty="0">
              <a:sym typeface="Arial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DAE36D-F389-4822-8E3A-3E74F1A2D31B}"/>
              </a:ext>
            </a:extLst>
          </p:cNvPr>
          <p:cNvSpPr txBox="1">
            <a:spLocks/>
          </p:cNvSpPr>
          <p:nvPr/>
        </p:nvSpPr>
        <p:spPr>
          <a:xfrm>
            <a:off x="165318" y="905463"/>
            <a:ext cx="12073180" cy="76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he-IL" dirty="0"/>
              <a:t>נחבר יחידות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he-IL" dirty="0" err="1"/>
              <a:t>שסוכמות</a:t>
            </a:r>
            <a:r>
              <a:rPr lang="he-IL" dirty="0"/>
              <a:t> את </a:t>
            </a:r>
            <a:r>
              <a:rPr lang="he-IL" dirty="0" err="1"/>
              <a:t>הקלטים</a:t>
            </a:r>
            <a:r>
              <a:rPr lang="he-IL" dirty="0"/>
              <a:t> אליהם ובמידה ועברו סף מסוים שולחות פלט.</a:t>
            </a:r>
            <a:endParaRPr lang="en-US" dirty="0"/>
          </a:p>
        </p:txBody>
      </p:sp>
      <p:pic>
        <p:nvPicPr>
          <p:cNvPr id="6" name="Google Shape;117;p21">
            <a:extLst>
              <a:ext uri="{FF2B5EF4-FFF2-40B4-BE49-F238E27FC236}">
                <a16:creationId xmlns:a16="http://schemas.microsoft.com/office/drawing/2014/main" id="{BDBC5A8C-FFED-4978-B232-D4DC0DC4C5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195" y="1443555"/>
            <a:ext cx="6204487" cy="3629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9ABDB-C808-4530-AF98-B9787F0070DF}"/>
              </a:ext>
            </a:extLst>
          </p:cNvPr>
          <p:cNvCxnSpPr>
            <a:cxnSpLocks/>
          </p:cNvCxnSpPr>
          <p:nvPr/>
        </p:nvCxnSpPr>
        <p:spPr>
          <a:xfrm>
            <a:off x="3163533" y="3234674"/>
            <a:ext cx="241069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D2F120-C31D-497B-8B10-1F8FC84CED46}"/>
              </a:ext>
            </a:extLst>
          </p:cNvPr>
          <p:cNvCxnSpPr>
            <a:cxnSpLocks/>
          </p:cNvCxnSpPr>
          <p:nvPr/>
        </p:nvCxnSpPr>
        <p:spPr>
          <a:xfrm flipH="1" flipV="1">
            <a:off x="5945129" y="5866804"/>
            <a:ext cx="3214369" cy="22027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570E59-C251-4DEA-B1B8-C3215204E372}"/>
              </a:ext>
            </a:extLst>
          </p:cNvPr>
          <p:cNvCxnSpPr>
            <a:cxnSpLocks/>
          </p:cNvCxnSpPr>
          <p:nvPr/>
        </p:nvCxnSpPr>
        <p:spPr>
          <a:xfrm>
            <a:off x="9159498" y="4959458"/>
            <a:ext cx="0" cy="90734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FDC79A-90D2-4E19-9E03-5D22F5CE3EA9}"/>
              </a:ext>
            </a:extLst>
          </p:cNvPr>
          <p:cNvSpPr/>
          <p:nvPr/>
        </p:nvSpPr>
        <p:spPr>
          <a:xfrm>
            <a:off x="9523709" y="1527891"/>
            <a:ext cx="1869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threshold</a:t>
            </a:r>
            <a:endParaRPr lang="he-IL" sz="3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8406E8-49A4-40A2-8C13-68DFCCFF3E01}"/>
              </a:ext>
            </a:extLst>
          </p:cNvPr>
          <p:cNvCxnSpPr>
            <a:cxnSpLocks/>
          </p:cNvCxnSpPr>
          <p:nvPr/>
        </p:nvCxnSpPr>
        <p:spPr>
          <a:xfrm flipH="1">
            <a:off x="10383864" y="2035176"/>
            <a:ext cx="1" cy="5220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2EB4BAF-7248-43F6-8550-6FAA932F3B1B}"/>
              </a:ext>
            </a:extLst>
          </p:cNvPr>
          <p:cNvSpPr/>
          <p:nvPr/>
        </p:nvSpPr>
        <p:spPr>
          <a:xfrm>
            <a:off x="8128404" y="4303014"/>
            <a:ext cx="3975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</a:t>
            </a:r>
            <a:r>
              <a:rPr lang="en-US" sz="2000" baseline="-25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 * x</a:t>
            </a:r>
            <a:r>
              <a:rPr lang="en-US" sz="2000" baseline="-25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 + w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 * x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 + … + </a:t>
            </a:r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 *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r>
              <a:rPr lang="en-US" sz="2000" baseline="-25000" dirty="0" err="1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 + 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A301E0-1033-434D-9BC1-541295EA512F}"/>
              </a:ext>
            </a:extLst>
          </p:cNvPr>
          <p:cNvCxnSpPr>
            <a:cxnSpLocks/>
          </p:cNvCxnSpPr>
          <p:nvPr/>
        </p:nvCxnSpPr>
        <p:spPr>
          <a:xfrm flipV="1">
            <a:off x="9374597" y="3728562"/>
            <a:ext cx="0" cy="5279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Google Shape;56;p13">
            <a:extLst>
              <a:ext uri="{FF2B5EF4-FFF2-40B4-BE49-F238E27FC236}">
                <a16:creationId xmlns:a16="http://schemas.microsoft.com/office/drawing/2014/main" id="{AE3603A6-6238-4EC6-8C1A-267E54DA7A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55" y="3812272"/>
            <a:ext cx="5357315" cy="302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CCA9CF-E41B-488F-AB23-878FA4A0E79C}"/>
              </a:ext>
            </a:extLst>
          </p:cNvPr>
          <p:cNvCxnSpPr>
            <a:cxnSpLocks/>
          </p:cNvCxnSpPr>
          <p:nvPr/>
        </p:nvCxnSpPr>
        <p:spPr>
          <a:xfrm flipH="1" flipV="1">
            <a:off x="1146876" y="1890794"/>
            <a:ext cx="188899" cy="87215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5A0D4-B657-4B94-ACAD-7125BE7D6060}"/>
              </a:ext>
            </a:extLst>
          </p:cNvPr>
          <p:cNvCxnSpPr>
            <a:cxnSpLocks/>
          </p:cNvCxnSpPr>
          <p:nvPr/>
        </p:nvCxnSpPr>
        <p:spPr>
          <a:xfrm flipV="1">
            <a:off x="1632857" y="1890794"/>
            <a:ext cx="188900" cy="83063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0" y="2477"/>
            <a:ext cx="12192000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iw" sz="4000" dirty="0"/>
              <a:t>פרספטרון כמסווג לינארי</a:t>
            </a:r>
            <a:endParaRPr sz="4000" dirty="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69" y="1206000"/>
            <a:ext cx="7125100" cy="535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3">
            <a:hlinkClick r:id="rId4" action="ppaction://hlinkfile"/>
            <a:extLst>
              <a:ext uri="{FF2B5EF4-FFF2-40B4-BE49-F238E27FC236}">
                <a16:creationId xmlns:a16="http://schemas.microsoft.com/office/drawing/2014/main" id="{C3EFCB65-D685-41F0-AB78-5258C18C0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00" t="20372" r="45254" b="26477"/>
          <a:stretch/>
        </p:blipFill>
        <p:spPr>
          <a:xfrm>
            <a:off x="7314269" y="763600"/>
            <a:ext cx="4541003" cy="3483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BD5FDF-759E-4510-ACA5-402B8E76B09D}"/>
              </a:ext>
            </a:extLst>
          </p:cNvPr>
          <p:cNvSpPr/>
          <p:nvPr/>
        </p:nvSpPr>
        <p:spPr>
          <a:xfrm>
            <a:off x="8934774" y="3429000"/>
            <a:ext cx="1051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RED</a:t>
            </a:r>
            <a:endParaRPr lang="he-IL" sz="32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20D3E-D41C-4126-A731-60FD7A132243}"/>
              </a:ext>
            </a:extLst>
          </p:cNvPr>
          <p:cNvSpPr/>
          <p:nvPr/>
        </p:nvSpPr>
        <p:spPr>
          <a:xfrm>
            <a:off x="10138024" y="3296257"/>
            <a:ext cx="125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BLUE</a:t>
            </a:r>
            <a:endParaRPr lang="he-IL" sz="3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0" y="-10286"/>
            <a:ext cx="12192000" cy="76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iw" sz="4000" dirty="0"/>
              <a:t>פרספטרון כמסווג לינארי הכולל מספר מבואות</a:t>
            </a:r>
            <a:endParaRPr sz="4000" dirty="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184" y="1096400"/>
            <a:ext cx="5689616" cy="515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33" y="1188767"/>
            <a:ext cx="5912667" cy="50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2;p26">
            <a:extLst>
              <a:ext uri="{FF2B5EF4-FFF2-40B4-BE49-F238E27FC236}">
                <a16:creationId xmlns:a16="http://schemas.microsoft.com/office/drawing/2014/main" id="{847ED2BB-C202-442E-B227-A194D5B6CF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563" y="1664159"/>
            <a:ext cx="5532183" cy="490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26">
            <a:extLst>
              <a:ext uri="{FF2B5EF4-FFF2-40B4-BE49-F238E27FC236}">
                <a16:creationId xmlns:a16="http://schemas.microsoft.com/office/drawing/2014/main" id="{DBF84C14-BB66-434E-BB68-C81C09EDCF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7245" y="2231125"/>
            <a:ext cx="2987133" cy="3883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3D0F1D-2044-4F72-8154-A0AE7168E1B3}"/>
              </a:ext>
            </a:extLst>
          </p:cNvPr>
          <p:cNvSpPr/>
          <p:nvPr/>
        </p:nvSpPr>
        <p:spPr>
          <a:xfrm>
            <a:off x="1449883" y="4844729"/>
            <a:ext cx="533351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z =  w</a:t>
            </a:r>
            <a:r>
              <a:rPr lang="en-US" sz="2400" baseline="-25000" dirty="0"/>
              <a:t>1</a:t>
            </a:r>
            <a:r>
              <a:rPr lang="en-US" sz="2400" dirty="0"/>
              <a:t> * x</a:t>
            </a:r>
            <a:r>
              <a:rPr lang="en-US" sz="2400" baseline="-25000" dirty="0"/>
              <a:t>1</a:t>
            </a:r>
            <a:r>
              <a:rPr lang="en-US" sz="2400" dirty="0"/>
              <a:t> + w</a:t>
            </a:r>
            <a:r>
              <a:rPr lang="en-US" sz="2400" baseline="-25000" dirty="0"/>
              <a:t>2</a:t>
            </a:r>
            <a:r>
              <a:rPr lang="en-US" sz="2400" dirty="0"/>
              <a:t> * x</a:t>
            </a:r>
            <a:r>
              <a:rPr lang="en-US" sz="2400" baseline="-25000" dirty="0"/>
              <a:t>2</a:t>
            </a:r>
            <a:r>
              <a:rPr lang="en-US" sz="2400" dirty="0"/>
              <a:t> + … + </a:t>
            </a:r>
            <a:r>
              <a:rPr lang="en-US" sz="2400" dirty="0" err="1"/>
              <a:t>w</a:t>
            </a:r>
            <a:r>
              <a:rPr lang="en-US" sz="2400" baseline="-25000" dirty="0" err="1"/>
              <a:t>n</a:t>
            </a:r>
            <a:r>
              <a:rPr lang="en-US" sz="2400" dirty="0"/>
              <a:t> *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+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A3FF96-C3AB-486B-A40D-B5DEEAA72CE0}"/>
              </a:ext>
            </a:extLst>
          </p:cNvPr>
          <p:cNvSpPr/>
          <p:nvPr/>
        </p:nvSpPr>
        <p:spPr>
          <a:xfrm>
            <a:off x="3825466" y="3612415"/>
            <a:ext cx="3385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E014A-4BB8-4C7F-BC46-6CA52237CB25}"/>
              </a:ext>
            </a:extLst>
          </p:cNvPr>
          <p:cNvSpPr/>
          <p:nvPr/>
        </p:nvSpPr>
        <p:spPr>
          <a:xfrm>
            <a:off x="1462600" y="5457924"/>
            <a:ext cx="298821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a = 1 if (Z &gt; 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0680BE-E7CC-4A63-BE4F-D05DDFE556FC}"/>
              </a:ext>
            </a:extLst>
          </p:cNvPr>
          <p:cNvSpPr/>
          <p:nvPr/>
        </p:nvSpPr>
        <p:spPr>
          <a:xfrm>
            <a:off x="5478828" y="3603302"/>
            <a:ext cx="35618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52690-5A74-4EB9-A743-3F614876AAF5}"/>
              </a:ext>
            </a:extLst>
          </p:cNvPr>
          <p:cNvGrpSpPr/>
          <p:nvPr/>
        </p:nvGrpSpPr>
        <p:grpSpPr>
          <a:xfrm>
            <a:off x="264173" y="1852080"/>
            <a:ext cx="6211469" cy="3306880"/>
            <a:chOff x="5548155" y="2415843"/>
            <a:chExt cx="6211469" cy="3306880"/>
          </a:xfrm>
        </p:grpSpPr>
        <p:sp>
          <p:nvSpPr>
            <p:cNvPr id="15" name="אליפסה 4">
              <a:extLst>
                <a:ext uri="{FF2B5EF4-FFF2-40B4-BE49-F238E27FC236}">
                  <a16:creationId xmlns:a16="http://schemas.microsoft.com/office/drawing/2014/main" id="{00052B2D-09E0-462F-A91E-C7B293A3B02A}"/>
                </a:ext>
              </a:extLst>
            </p:cNvPr>
            <p:cNvSpPr/>
            <p:nvPr/>
          </p:nvSpPr>
          <p:spPr>
            <a:xfrm>
              <a:off x="8490512" y="3534777"/>
              <a:ext cx="790222" cy="7922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en-IL" dirty="0"/>
            </a:p>
          </p:txBody>
        </p:sp>
        <p:sp>
          <p:nvSpPr>
            <p:cNvPr id="16" name="אליפסה 5">
              <a:extLst>
                <a:ext uri="{FF2B5EF4-FFF2-40B4-BE49-F238E27FC236}">
                  <a16:creationId xmlns:a16="http://schemas.microsoft.com/office/drawing/2014/main" id="{A282F89A-FB74-4986-92C9-2BDFF89A8932}"/>
                </a:ext>
              </a:extLst>
            </p:cNvPr>
            <p:cNvSpPr/>
            <p:nvPr/>
          </p:nvSpPr>
          <p:spPr>
            <a:xfrm>
              <a:off x="10128380" y="3534777"/>
              <a:ext cx="790222" cy="7922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&gt;0</a:t>
              </a:r>
              <a:endParaRPr lang="he-IL" dirty="0"/>
            </a:p>
          </p:txBody>
        </p:sp>
        <p:sp>
          <p:nvSpPr>
            <p:cNvPr id="17" name="אליפסה 6">
              <a:extLst>
                <a:ext uri="{FF2B5EF4-FFF2-40B4-BE49-F238E27FC236}">
                  <a16:creationId xmlns:a16="http://schemas.microsoft.com/office/drawing/2014/main" id="{E7C638B6-9CCC-4D4D-9DAA-BEFD8A374087}"/>
                </a:ext>
              </a:extLst>
            </p:cNvPr>
            <p:cNvSpPr/>
            <p:nvPr/>
          </p:nvSpPr>
          <p:spPr>
            <a:xfrm>
              <a:off x="6172411" y="2498244"/>
              <a:ext cx="469546" cy="48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  <a:endParaRPr lang="en-IL" dirty="0"/>
            </a:p>
          </p:txBody>
        </p:sp>
        <p:sp>
          <p:nvSpPr>
            <p:cNvPr id="18" name="אליפסה 7">
              <a:extLst>
                <a:ext uri="{FF2B5EF4-FFF2-40B4-BE49-F238E27FC236}">
                  <a16:creationId xmlns:a16="http://schemas.microsoft.com/office/drawing/2014/main" id="{D44822D8-0C2B-4F50-8B96-373545B6B406}"/>
                </a:ext>
              </a:extLst>
            </p:cNvPr>
            <p:cNvSpPr/>
            <p:nvPr/>
          </p:nvSpPr>
          <p:spPr>
            <a:xfrm>
              <a:off x="6172411" y="3547692"/>
              <a:ext cx="469546" cy="48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  <a:endParaRPr lang="en-IL" dirty="0"/>
            </a:p>
          </p:txBody>
        </p:sp>
        <p:cxnSp>
          <p:nvCxnSpPr>
            <p:cNvPr id="19" name="מחבר חץ ישר 8">
              <a:extLst>
                <a:ext uri="{FF2B5EF4-FFF2-40B4-BE49-F238E27FC236}">
                  <a16:creationId xmlns:a16="http://schemas.microsoft.com/office/drawing/2014/main" id="{8B17462A-24C8-4A6E-91F2-F4547082ECE6}"/>
                </a:ext>
              </a:extLst>
            </p:cNvPr>
            <p:cNvCxnSpPr>
              <a:stCxn id="17" idx="6"/>
              <a:endCxn id="15" idx="2"/>
            </p:cNvCxnSpPr>
            <p:nvPr/>
          </p:nvCxnSpPr>
          <p:spPr>
            <a:xfrm>
              <a:off x="6641957" y="2741247"/>
              <a:ext cx="1848555" cy="1189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חץ ישר 9">
              <a:extLst>
                <a:ext uri="{FF2B5EF4-FFF2-40B4-BE49-F238E27FC236}">
                  <a16:creationId xmlns:a16="http://schemas.microsoft.com/office/drawing/2014/main" id="{372280A4-2F7D-4B22-87F9-86F814B1267C}"/>
                </a:ext>
              </a:extLst>
            </p:cNvPr>
            <p:cNvCxnSpPr>
              <a:stCxn id="18" idx="6"/>
              <a:endCxn id="15" idx="2"/>
            </p:cNvCxnSpPr>
            <p:nvPr/>
          </p:nvCxnSpPr>
          <p:spPr>
            <a:xfrm>
              <a:off x="6641957" y="3790695"/>
              <a:ext cx="1848555" cy="14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חץ ישר 10">
              <a:extLst>
                <a:ext uri="{FF2B5EF4-FFF2-40B4-BE49-F238E27FC236}">
                  <a16:creationId xmlns:a16="http://schemas.microsoft.com/office/drawing/2014/main" id="{83FB1CF5-42B1-49AD-AE25-6A6AE17CEBB9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5597733" y="2741247"/>
              <a:ext cx="574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חץ ישר 11">
              <a:extLst>
                <a:ext uri="{FF2B5EF4-FFF2-40B4-BE49-F238E27FC236}">
                  <a16:creationId xmlns:a16="http://schemas.microsoft.com/office/drawing/2014/main" id="{7BE07785-9C1E-487A-BF8A-4901CD00B47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5597731" y="3790695"/>
              <a:ext cx="574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חץ ישר 14">
              <a:extLst>
                <a:ext uri="{FF2B5EF4-FFF2-40B4-BE49-F238E27FC236}">
                  <a16:creationId xmlns:a16="http://schemas.microsoft.com/office/drawing/2014/main" id="{E7C1F054-AD5F-4E31-861B-1CF4D58C076F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9280734" y="3930924"/>
              <a:ext cx="8476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חץ ישר 15">
              <a:extLst>
                <a:ext uri="{FF2B5EF4-FFF2-40B4-BE49-F238E27FC236}">
                  <a16:creationId xmlns:a16="http://schemas.microsoft.com/office/drawing/2014/main" id="{27E62258-3E5B-405C-9965-D58320E3E0AB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0918602" y="3930923"/>
              <a:ext cx="8410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18">
              <a:extLst>
                <a:ext uri="{FF2B5EF4-FFF2-40B4-BE49-F238E27FC236}">
                  <a16:creationId xmlns:a16="http://schemas.microsoft.com/office/drawing/2014/main" id="{03E2686C-FFB2-44F6-BAB9-AFB41040848C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8885623" y="4327070"/>
              <a:ext cx="0" cy="854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תיבת טקסט 20">
              <a:extLst>
                <a:ext uri="{FF2B5EF4-FFF2-40B4-BE49-F238E27FC236}">
                  <a16:creationId xmlns:a16="http://schemas.microsoft.com/office/drawing/2014/main" id="{8C843BCF-6207-4E76-8B61-C7FC7AB3664F}"/>
                </a:ext>
              </a:extLst>
            </p:cNvPr>
            <p:cNvSpPr txBox="1"/>
            <p:nvPr/>
          </p:nvSpPr>
          <p:spPr>
            <a:xfrm>
              <a:off x="6172411" y="309792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W1</a:t>
              </a:r>
              <a:endParaRPr lang="en-IL" dirty="0"/>
            </a:p>
          </p:txBody>
        </p:sp>
        <p:sp>
          <p:nvSpPr>
            <p:cNvPr id="27" name="תיבת טקסט 21">
              <a:extLst>
                <a:ext uri="{FF2B5EF4-FFF2-40B4-BE49-F238E27FC236}">
                  <a16:creationId xmlns:a16="http://schemas.microsoft.com/office/drawing/2014/main" id="{B40C9F1B-1F59-4EFA-8A68-259AC61D846B}"/>
                </a:ext>
              </a:extLst>
            </p:cNvPr>
            <p:cNvSpPr txBox="1"/>
            <p:nvPr/>
          </p:nvSpPr>
          <p:spPr>
            <a:xfrm>
              <a:off x="6172411" y="417392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W2</a:t>
              </a:r>
              <a:endParaRPr lang="en-IL" dirty="0"/>
            </a:p>
          </p:txBody>
        </p:sp>
        <p:sp>
          <p:nvSpPr>
            <p:cNvPr id="28" name="תיבת טקסט 22">
              <a:extLst>
                <a:ext uri="{FF2B5EF4-FFF2-40B4-BE49-F238E27FC236}">
                  <a16:creationId xmlns:a16="http://schemas.microsoft.com/office/drawing/2014/main" id="{9B7353EF-7849-4364-BB2D-60C50F758279}"/>
                </a:ext>
              </a:extLst>
            </p:cNvPr>
            <p:cNvSpPr txBox="1"/>
            <p:nvPr/>
          </p:nvSpPr>
          <p:spPr>
            <a:xfrm>
              <a:off x="8732376" y="511591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  <p:cxnSp>
          <p:nvCxnSpPr>
            <p:cNvPr id="29" name="מחבר חץ ישר 24">
              <a:extLst>
                <a:ext uri="{FF2B5EF4-FFF2-40B4-BE49-F238E27FC236}">
                  <a16:creationId xmlns:a16="http://schemas.microsoft.com/office/drawing/2014/main" id="{C114DA81-B53B-4E3C-A5F4-419C916E8D49}"/>
                </a:ext>
              </a:extLst>
            </p:cNvPr>
            <p:cNvCxnSpPr>
              <a:cxnSpLocks/>
              <a:endCxn id="17" idx="4"/>
            </p:cNvCxnSpPr>
            <p:nvPr/>
          </p:nvCxnSpPr>
          <p:spPr>
            <a:xfrm flipV="1">
              <a:off x="6407184" y="2984250"/>
              <a:ext cx="0" cy="212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חץ ישר 25">
              <a:extLst>
                <a:ext uri="{FF2B5EF4-FFF2-40B4-BE49-F238E27FC236}">
                  <a16:creationId xmlns:a16="http://schemas.microsoft.com/office/drawing/2014/main" id="{28DA18BD-998B-4A59-B112-0D237325D169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6407182" y="4033698"/>
              <a:ext cx="2" cy="225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אליפסה 29">
              <a:extLst>
                <a:ext uri="{FF2B5EF4-FFF2-40B4-BE49-F238E27FC236}">
                  <a16:creationId xmlns:a16="http://schemas.microsoft.com/office/drawing/2014/main" id="{CFCE64F0-CAB4-43BB-A126-70CCB10F4275}"/>
                </a:ext>
              </a:extLst>
            </p:cNvPr>
            <p:cNvSpPr/>
            <p:nvPr/>
          </p:nvSpPr>
          <p:spPr>
            <a:xfrm>
              <a:off x="6172411" y="4723469"/>
              <a:ext cx="469546" cy="48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  <a:endParaRPr lang="en-IL" dirty="0"/>
            </a:p>
          </p:txBody>
        </p:sp>
        <p:cxnSp>
          <p:nvCxnSpPr>
            <p:cNvPr id="32" name="מחבר חץ ישר 30">
              <a:extLst>
                <a:ext uri="{FF2B5EF4-FFF2-40B4-BE49-F238E27FC236}">
                  <a16:creationId xmlns:a16="http://schemas.microsoft.com/office/drawing/2014/main" id="{5AF80243-2E71-4872-8580-B8CCAAB7B61A}"/>
                </a:ext>
              </a:extLst>
            </p:cNvPr>
            <p:cNvCxnSpPr>
              <a:cxnSpLocks/>
              <a:stCxn id="31" idx="6"/>
              <a:endCxn id="15" idx="2"/>
            </p:cNvCxnSpPr>
            <p:nvPr/>
          </p:nvCxnSpPr>
          <p:spPr>
            <a:xfrm flipV="1">
              <a:off x="6641957" y="3930924"/>
              <a:ext cx="1848555" cy="1035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חץ ישר 31">
              <a:extLst>
                <a:ext uri="{FF2B5EF4-FFF2-40B4-BE49-F238E27FC236}">
                  <a16:creationId xmlns:a16="http://schemas.microsoft.com/office/drawing/2014/main" id="{A692961D-E07D-41C8-9E8F-06F89C88369C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5597731" y="4966472"/>
              <a:ext cx="574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תיבת טקסט 34">
              <a:extLst>
                <a:ext uri="{FF2B5EF4-FFF2-40B4-BE49-F238E27FC236}">
                  <a16:creationId xmlns:a16="http://schemas.microsoft.com/office/drawing/2014/main" id="{CFD453B3-BD66-4298-B506-39E88650C7A2}"/>
                </a:ext>
              </a:extLst>
            </p:cNvPr>
            <p:cNvSpPr txBox="1"/>
            <p:nvPr/>
          </p:nvSpPr>
          <p:spPr>
            <a:xfrm>
              <a:off x="6154709" y="5353391"/>
              <a:ext cx="504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Wn</a:t>
              </a:r>
              <a:endParaRPr lang="en-IL" dirty="0"/>
            </a:p>
          </p:txBody>
        </p:sp>
        <p:cxnSp>
          <p:nvCxnSpPr>
            <p:cNvPr id="35" name="מחבר חץ ישר 36">
              <a:extLst>
                <a:ext uri="{FF2B5EF4-FFF2-40B4-BE49-F238E27FC236}">
                  <a16:creationId xmlns:a16="http://schemas.microsoft.com/office/drawing/2014/main" id="{604DBA2C-9897-44F7-AF8E-05F6808EC233}"/>
                </a:ext>
              </a:extLst>
            </p:cNvPr>
            <p:cNvCxnSpPr>
              <a:cxnSpLocks/>
              <a:endCxn id="31" idx="4"/>
            </p:cNvCxnSpPr>
            <p:nvPr/>
          </p:nvCxnSpPr>
          <p:spPr>
            <a:xfrm flipV="1">
              <a:off x="6407182" y="5209475"/>
              <a:ext cx="2" cy="225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תיבת טקסט 41">
              <a:extLst>
                <a:ext uri="{FF2B5EF4-FFF2-40B4-BE49-F238E27FC236}">
                  <a16:creationId xmlns:a16="http://schemas.microsoft.com/office/drawing/2014/main" id="{CBFEE493-DFF5-485B-A69A-C04ECB4710BD}"/>
                </a:ext>
              </a:extLst>
            </p:cNvPr>
            <p:cNvSpPr txBox="1"/>
            <p:nvPr/>
          </p:nvSpPr>
          <p:spPr>
            <a:xfrm>
              <a:off x="5548155" y="241584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</a:t>
              </a:r>
              <a:endParaRPr lang="en-IL" dirty="0"/>
            </a:p>
          </p:txBody>
        </p:sp>
        <p:sp>
          <p:nvSpPr>
            <p:cNvPr id="37" name="תיבת טקסט 42">
              <a:extLst>
                <a:ext uri="{FF2B5EF4-FFF2-40B4-BE49-F238E27FC236}">
                  <a16:creationId xmlns:a16="http://schemas.microsoft.com/office/drawing/2014/main" id="{5090CDCB-6985-4A24-BA84-BA699998C3B8}"/>
                </a:ext>
              </a:extLst>
            </p:cNvPr>
            <p:cNvSpPr txBox="1"/>
            <p:nvPr/>
          </p:nvSpPr>
          <p:spPr>
            <a:xfrm>
              <a:off x="5548155" y="345717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</a:t>
              </a:r>
              <a:endParaRPr lang="en-IL" dirty="0"/>
            </a:p>
          </p:txBody>
        </p:sp>
        <p:sp>
          <p:nvSpPr>
            <p:cNvPr id="38" name="תיבת טקסט 43">
              <a:extLst>
                <a:ext uri="{FF2B5EF4-FFF2-40B4-BE49-F238E27FC236}">
                  <a16:creationId xmlns:a16="http://schemas.microsoft.com/office/drawing/2014/main" id="{A50646F9-3BD4-4E82-BF49-3FB24B313CC5}"/>
                </a:ext>
              </a:extLst>
            </p:cNvPr>
            <p:cNvSpPr txBox="1"/>
            <p:nvPr/>
          </p:nvSpPr>
          <p:spPr>
            <a:xfrm>
              <a:off x="5561920" y="4622694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Xn</a:t>
              </a:r>
              <a:endParaRPr lang="en-IL" dirty="0"/>
            </a:p>
          </p:txBody>
        </p:sp>
        <p:sp>
          <p:nvSpPr>
            <p:cNvPr id="39" name="תיבת טקסט 3">
              <a:extLst>
                <a:ext uri="{FF2B5EF4-FFF2-40B4-BE49-F238E27FC236}">
                  <a16:creationId xmlns:a16="http://schemas.microsoft.com/office/drawing/2014/main" id="{DC4A2993-ECFB-4089-AFA1-1DA3B1ED1E80}"/>
                </a:ext>
              </a:extLst>
            </p:cNvPr>
            <p:cNvSpPr txBox="1"/>
            <p:nvPr/>
          </p:nvSpPr>
          <p:spPr>
            <a:xfrm>
              <a:off x="9566284" y="358220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endParaRPr lang="en-IL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2">
            <a:extLst>
              <a:ext uri="{FF2B5EF4-FFF2-40B4-BE49-F238E27FC236}">
                <a16:creationId xmlns:a16="http://schemas.microsoft.com/office/drawing/2014/main" id="{277E1339-CA00-45BF-81ED-E59D9E0B9900}"/>
              </a:ext>
            </a:extLst>
          </p:cNvPr>
          <p:cNvSpPr txBox="1">
            <a:spLocks/>
          </p:cNvSpPr>
          <p:nvPr/>
        </p:nvSpPr>
        <p:spPr>
          <a:xfrm>
            <a:off x="0" y="-2725"/>
            <a:ext cx="12192000" cy="707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1">
              <a:buSzPts val="18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SzPts val="2800"/>
              <a:buNone/>
              <a:defRPr sz="1800"/>
            </a:lvl2pPr>
            <a:lvl3pPr>
              <a:buSzPts val="2800"/>
              <a:buNone/>
              <a:defRPr sz="1800"/>
            </a:lvl3pPr>
            <a:lvl4pPr>
              <a:buSzPts val="2800"/>
              <a:buNone/>
              <a:defRPr sz="1800"/>
            </a:lvl4pPr>
            <a:lvl5pPr>
              <a:buSzPts val="2800"/>
              <a:buNone/>
              <a:defRPr sz="1800"/>
            </a:lvl5pPr>
            <a:lvl6pPr>
              <a:buSzPts val="2800"/>
              <a:buNone/>
              <a:defRPr sz="1800"/>
            </a:lvl6pPr>
            <a:lvl7pPr>
              <a:buSzPts val="2800"/>
              <a:buNone/>
              <a:defRPr sz="1800"/>
            </a:lvl7pPr>
            <a:lvl8pPr>
              <a:buSzPts val="2800"/>
              <a:buNone/>
              <a:defRPr sz="1800"/>
            </a:lvl8pPr>
            <a:lvl9pPr>
              <a:buSzPts val="2800"/>
              <a:buNone/>
              <a:defRPr sz="1800"/>
            </a:lvl9pPr>
          </a:lstStyle>
          <a:p>
            <a:r>
              <a:rPr lang="he-IL" dirty="0"/>
              <a:t>דוגמא: </a:t>
            </a:r>
            <a:r>
              <a:rPr lang="he-IL" dirty="0" err="1"/>
              <a:t>פרספטרון</a:t>
            </a:r>
            <a:r>
              <a:rPr lang="he-IL" dirty="0"/>
              <a:t> לסיווג תמונות יער/עיר</a:t>
            </a:r>
            <a:endParaRPr lang="en-IL" dirty="0"/>
          </a:p>
        </p:txBody>
      </p:sp>
      <p:sp>
        <p:nvSpPr>
          <p:cNvPr id="3" name="אליפסה 3">
            <a:extLst>
              <a:ext uri="{FF2B5EF4-FFF2-40B4-BE49-F238E27FC236}">
                <a16:creationId xmlns:a16="http://schemas.microsoft.com/office/drawing/2014/main" id="{51C5D049-7B2F-4F4A-B98F-A85672EF8E1D}"/>
              </a:ext>
            </a:extLst>
          </p:cNvPr>
          <p:cNvSpPr/>
          <p:nvPr/>
        </p:nvSpPr>
        <p:spPr>
          <a:xfrm>
            <a:off x="3815645" y="3210885"/>
            <a:ext cx="790222" cy="792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en-IL" dirty="0"/>
          </a:p>
        </p:txBody>
      </p:sp>
      <p:sp>
        <p:nvSpPr>
          <p:cNvPr id="4" name="אליפסה 4">
            <a:extLst>
              <a:ext uri="{FF2B5EF4-FFF2-40B4-BE49-F238E27FC236}">
                <a16:creationId xmlns:a16="http://schemas.microsoft.com/office/drawing/2014/main" id="{E18A5E45-53AE-4619-B331-65550152A281}"/>
              </a:ext>
            </a:extLst>
          </p:cNvPr>
          <p:cNvSpPr/>
          <p:nvPr/>
        </p:nvSpPr>
        <p:spPr>
          <a:xfrm>
            <a:off x="5650090" y="3210884"/>
            <a:ext cx="790222" cy="792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&gt;0</a:t>
            </a:r>
            <a:endParaRPr lang="he-IL" dirty="0"/>
          </a:p>
          <a:p>
            <a:pPr algn="ctr"/>
            <a:r>
              <a:rPr lang="en-US" dirty="0"/>
              <a:t>&lt;0</a:t>
            </a:r>
            <a:endParaRPr lang="en-IL" dirty="0"/>
          </a:p>
        </p:txBody>
      </p:sp>
      <p:sp>
        <p:nvSpPr>
          <p:cNvPr id="5" name="אליפסה 5">
            <a:extLst>
              <a:ext uri="{FF2B5EF4-FFF2-40B4-BE49-F238E27FC236}">
                <a16:creationId xmlns:a16="http://schemas.microsoft.com/office/drawing/2014/main" id="{06B51FF7-4277-4E9B-BFBC-2637A411C906}"/>
              </a:ext>
            </a:extLst>
          </p:cNvPr>
          <p:cNvSpPr/>
          <p:nvPr/>
        </p:nvSpPr>
        <p:spPr>
          <a:xfrm>
            <a:off x="1546579" y="2879244"/>
            <a:ext cx="469546" cy="4860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sp>
        <p:nvSpPr>
          <p:cNvPr id="6" name="אליפסה 7">
            <a:extLst>
              <a:ext uri="{FF2B5EF4-FFF2-40B4-BE49-F238E27FC236}">
                <a16:creationId xmlns:a16="http://schemas.microsoft.com/office/drawing/2014/main" id="{BE4D03A3-91DC-4B33-B3E8-E0EBAC081E3D}"/>
              </a:ext>
            </a:extLst>
          </p:cNvPr>
          <p:cNvSpPr/>
          <p:nvPr/>
        </p:nvSpPr>
        <p:spPr>
          <a:xfrm>
            <a:off x="1546581" y="4154427"/>
            <a:ext cx="469546" cy="4860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cxnSp>
        <p:nvCxnSpPr>
          <p:cNvPr id="7" name="מחבר חץ ישר 9">
            <a:extLst>
              <a:ext uri="{FF2B5EF4-FFF2-40B4-BE49-F238E27FC236}">
                <a16:creationId xmlns:a16="http://schemas.microsoft.com/office/drawing/2014/main" id="{31BD496E-DAA0-4044-AA67-9EBE682CDC3F}"/>
              </a:ext>
            </a:extLst>
          </p:cNvPr>
          <p:cNvCxnSpPr>
            <a:stCxn id="5" idx="6"/>
            <a:endCxn id="3" idx="2"/>
          </p:cNvCxnSpPr>
          <p:nvPr/>
        </p:nvCxnSpPr>
        <p:spPr>
          <a:xfrm>
            <a:off x="2016125" y="3122247"/>
            <a:ext cx="1799520" cy="48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15">
            <a:extLst>
              <a:ext uri="{FF2B5EF4-FFF2-40B4-BE49-F238E27FC236}">
                <a16:creationId xmlns:a16="http://schemas.microsoft.com/office/drawing/2014/main" id="{32E8E595-958F-4F0F-9C46-047C5A7A9BC0}"/>
              </a:ext>
            </a:extLst>
          </p:cNvPr>
          <p:cNvCxnSpPr>
            <a:stCxn id="6" idx="6"/>
            <a:endCxn id="3" idx="2"/>
          </p:cNvCxnSpPr>
          <p:nvPr/>
        </p:nvCxnSpPr>
        <p:spPr>
          <a:xfrm flipV="1">
            <a:off x="2016127" y="3607032"/>
            <a:ext cx="1799518" cy="79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17">
            <a:extLst>
              <a:ext uri="{FF2B5EF4-FFF2-40B4-BE49-F238E27FC236}">
                <a16:creationId xmlns:a16="http://schemas.microsoft.com/office/drawing/2014/main" id="{A772C6BF-93E9-4899-A767-EF126072A358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971901" y="3122247"/>
            <a:ext cx="574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21">
            <a:extLst>
              <a:ext uri="{FF2B5EF4-FFF2-40B4-BE49-F238E27FC236}">
                <a16:creationId xmlns:a16="http://schemas.microsoft.com/office/drawing/2014/main" id="{4A57500A-123B-499E-A05C-F8689EEB4C1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971901" y="4397430"/>
            <a:ext cx="57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 25">
            <a:extLst>
              <a:ext uri="{FF2B5EF4-FFF2-40B4-BE49-F238E27FC236}">
                <a16:creationId xmlns:a16="http://schemas.microsoft.com/office/drawing/2014/main" id="{00A44F0D-7B1E-41DC-86AF-9A52447E50AE}"/>
              </a:ext>
            </a:extLst>
          </p:cNvPr>
          <p:cNvSpPr/>
          <p:nvPr/>
        </p:nvSpPr>
        <p:spPr>
          <a:xfrm>
            <a:off x="483655" y="2920152"/>
            <a:ext cx="469546" cy="393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en-IL" dirty="0"/>
          </a:p>
        </p:txBody>
      </p:sp>
      <p:sp>
        <p:nvSpPr>
          <p:cNvPr id="12" name="מלבן 28">
            <a:extLst>
              <a:ext uri="{FF2B5EF4-FFF2-40B4-BE49-F238E27FC236}">
                <a16:creationId xmlns:a16="http://schemas.microsoft.com/office/drawing/2014/main" id="{675B7CE0-9518-4D55-BA6D-F0985F15395C}"/>
              </a:ext>
            </a:extLst>
          </p:cNvPr>
          <p:cNvSpPr/>
          <p:nvPr/>
        </p:nvSpPr>
        <p:spPr>
          <a:xfrm>
            <a:off x="483655" y="4200914"/>
            <a:ext cx="469546" cy="393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cxnSp>
        <p:nvCxnSpPr>
          <p:cNvPr id="13" name="מחבר חץ ישר 31">
            <a:extLst>
              <a:ext uri="{FF2B5EF4-FFF2-40B4-BE49-F238E27FC236}">
                <a16:creationId xmlns:a16="http://schemas.microsoft.com/office/drawing/2014/main" id="{1D532FFD-3C4E-46D3-99E1-F5A801194833}"/>
              </a:ext>
            </a:extLst>
          </p:cNvPr>
          <p:cNvCxnSpPr>
            <a:stCxn id="3" idx="6"/>
            <a:endCxn id="4" idx="2"/>
          </p:cNvCxnSpPr>
          <p:nvPr/>
        </p:nvCxnSpPr>
        <p:spPr>
          <a:xfrm flipV="1">
            <a:off x="4605867" y="3607031"/>
            <a:ext cx="1044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33">
            <a:extLst>
              <a:ext uri="{FF2B5EF4-FFF2-40B4-BE49-F238E27FC236}">
                <a16:creationId xmlns:a16="http://schemas.microsoft.com/office/drawing/2014/main" id="{C69F7A7A-9929-4E5C-B829-F909889A0FB6}"/>
              </a:ext>
            </a:extLst>
          </p:cNvPr>
          <p:cNvCxnSpPr>
            <a:stCxn id="4" idx="6"/>
          </p:cNvCxnSpPr>
          <p:nvPr/>
        </p:nvCxnSpPr>
        <p:spPr>
          <a:xfrm flipV="1">
            <a:off x="6440312" y="3607030"/>
            <a:ext cx="8410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מלבן 34">
            <a:extLst>
              <a:ext uri="{FF2B5EF4-FFF2-40B4-BE49-F238E27FC236}">
                <a16:creationId xmlns:a16="http://schemas.microsoft.com/office/drawing/2014/main" id="{B1F2A190-44F1-4AB7-AF80-27634D176756}"/>
              </a:ext>
            </a:extLst>
          </p:cNvPr>
          <p:cNvSpPr/>
          <p:nvPr/>
        </p:nvSpPr>
        <p:spPr>
          <a:xfrm>
            <a:off x="1572508" y="3577517"/>
            <a:ext cx="417688" cy="3646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200" dirty="0"/>
              <a:t>1</a:t>
            </a:r>
            <a:endParaRPr lang="en-IL" sz="1200" dirty="0"/>
          </a:p>
        </p:txBody>
      </p:sp>
      <p:sp>
        <p:nvSpPr>
          <p:cNvPr id="16" name="מלבן 36">
            <a:extLst>
              <a:ext uri="{FF2B5EF4-FFF2-40B4-BE49-F238E27FC236}">
                <a16:creationId xmlns:a16="http://schemas.microsoft.com/office/drawing/2014/main" id="{EC81C498-2C0C-4BA4-849F-012D6D398590}"/>
              </a:ext>
            </a:extLst>
          </p:cNvPr>
          <p:cNvSpPr/>
          <p:nvPr/>
        </p:nvSpPr>
        <p:spPr>
          <a:xfrm>
            <a:off x="1572508" y="4865914"/>
            <a:ext cx="417688" cy="3646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200" dirty="0"/>
              <a:t>1</a:t>
            </a:r>
            <a:endParaRPr lang="en-IL" sz="1200" dirty="0"/>
          </a:p>
        </p:txBody>
      </p:sp>
      <p:cxnSp>
        <p:nvCxnSpPr>
          <p:cNvPr id="17" name="מחבר חץ ישר 39">
            <a:extLst>
              <a:ext uri="{FF2B5EF4-FFF2-40B4-BE49-F238E27FC236}">
                <a16:creationId xmlns:a16="http://schemas.microsoft.com/office/drawing/2014/main" id="{86DE30D5-E50A-40CC-828F-39DD45175828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V="1">
            <a:off x="4210756" y="4003178"/>
            <a:ext cx="0" cy="85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לבן 40">
            <a:extLst>
              <a:ext uri="{FF2B5EF4-FFF2-40B4-BE49-F238E27FC236}">
                <a16:creationId xmlns:a16="http://schemas.microsoft.com/office/drawing/2014/main" id="{1F0682DE-1670-4672-B800-613304B84AFF}"/>
              </a:ext>
            </a:extLst>
          </p:cNvPr>
          <p:cNvSpPr/>
          <p:nvPr/>
        </p:nvSpPr>
        <p:spPr>
          <a:xfrm>
            <a:off x="3896435" y="4858148"/>
            <a:ext cx="628641" cy="3646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-200</a:t>
            </a:r>
            <a:endParaRPr lang="en-IL" sz="1200" dirty="0"/>
          </a:p>
        </p:txBody>
      </p:sp>
      <p:sp>
        <p:nvSpPr>
          <p:cNvPr id="19" name="תיבת טקסט 1">
            <a:extLst>
              <a:ext uri="{FF2B5EF4-FFF2-40B4-BE49-F238E27FC236}">
                <a16:creationId xmlns:a16="http://schemas.microsoft.com/office/drawing/2014/main" id="{63F3C1C4-9E68-4231-B388-19C3EB2C26BE}"/>
              </a:ext>
            </a:extLst>
          </p:cNvPr>
          <p:cNvSpPr txBox="1"/>
          <p:nvPr/>
        </p:nvSpPr>
        <p:spPr>
          <a:xfrm>
            <a:off x="883724" y="359536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W1=</a:t>
            </a:r>
            <a:endParaRPr lang="en-IL" dirty="0"/>
          </a:p>
        </p:txBody>
      </p:sp>
      <p:sp>
        <p:nvSpPr>
          <p:cNvPr id="20" name="תיבת טקסט 20">
            <a:extLst>
              <a:ext uri="{FF2B5EF4-FFF2-40B4-BE49-F238E27FC236}">
                <a16:creationId xmlns:a16="http://schemas.microsoft.com/office/drawing/2014/main" id="{218EBFE0-8504-4A97-A44A-5686739BD08D}"/>
              </a:ext>
            </a:extLst>
          </p:cNvPr>
          <p:cNvSpPr txBox="1"/>
          <p:nvPr/>
        </p:nvSpPr>
        <p:spPr>
          <a:xfrm>
            <a:off x="881261" y="48705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W2=</a:t>
            </a:r>
            <a:endParaRPr lang="en-IL" dirty="0"/>
          </a:p>
        </p:txBody>
      </p:sp>
      <p:sp>
        <p:nvSpPr>
          <p:cNvPr id="21" name="תיבת טקסט 22">
            <a:extLst>
              <a:ext uri="{FF2B5EF4-FFF2-40B4-BE49-F238E27FC236}">
                <a16:creationId xmlns:a16="http://schemas.microsoft.com/office/drawing/2014/main" id="{215A11CA-8129-44ED-B6AF-2190C84951B3}"/>
              </a:ext>
            </a:extLst>
          </p:cNvPr>
          <p:cNvSpPr txBox="1"/>
          <p:nvPr/>
        </p:nvSpPr>
        <p:spPr>
          <a:xfrm>
            <a:off x="3442011" y="482846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</a:t>
            </a:r>
            <a:endParaRPr lang="en-IL" dirty="0"/>
          </a:p>
        </p:txBody>
      </p:sp>
      <p:graphicFrame>
        <p:nvGraphicFramePr>
          <p:cNvPr id="22" name="טבלה 8">
            <a:extLst>
              <a:ext uri="{FF2B5EF4-FFF2-40B4-BE49-F238E27FC236}">
                <a16:creationId xmlns:a16="http://schemas.microsoft.com/office/drawing/2014/main" id="{22532D02-6481-465F-B12D-88FE8594B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86958"/>
              </p:ext>
            </p:extLst>
          </p:nvPr>
        </p:nvGraphicFramePr>
        <p:xfrm>
          <a:off x="8635310" y="1257117"/>
          <a:ext cx="3550675" cy="3336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700">
                  <a:extLst>
                    <a:ext uri="{9D8B030D-6E8A-4147-A177-3AD203B41FA5}">
                      <a16:colId xmlns:a16="http://schemas.microsoft.com/office/drawing/2014/main" val="1480359996"/>
                    </a:ext>
                  </a:extLst>
                </a:gridCol>
                <a:gridCol w="621849">
                  <a:extLst>
                    <a:ext uri="{9D8B030D-6E8A-4147-A177-3AD203B41FA5}">
                      <a16:colId xmlns:a16="http://schemas.microsoft.com/office/drawing/2014/main" val="4292795906"/>
                    </a:ext>
                  </a:extLst>
                </a:gridCol>
                <a:gridCol w="675922">
                  <a:extLst>
                    <a:ext uri="{9D8B030D-6E8A-4147-A177-3AD203B41FA5}">
                      <a16:colId xmlns:a16="http://schemas.microsoft.com/office/drawing/2014/main" val="919768234"/>
                    </a:ext>
                  </a:extLst>
                </a:gridCol>
                <a:gridCol w="635367">
                  <a:extLst>
                    <a:ext uri="{9D8B030D-6E8A-4147-A177-3AD203B41FA5}">
                      <a16:colId xmlns:a16="http://schemas.microsoft.com/office/drawing/2014/main" val="3657356992"/>
                    </a:ext>
                  </a:extLst>
                </a:gridCol>
                <a:gridCol w="987837">
                  <a:extLst>
                    <a:ext uri="{9D8B030D-6E8A-4147-A177-3AD203B41FA5}">
                      <a16:colId xmlns:a16="http://schemas.microsoft.com/office/drawing/2014/main" val="3185403785"/>
                    </a:ext>
                  </a:extLst>
                </a:gridCol>
              </a:tblGrid>
              <a:tr h="1545737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54371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85267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forest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57484"/>
                  </a:ext>
                </a:extLst>
              </a:tr>
            </a:tbl>
          </a:graphicData>
        </a:graphic>
      </p:graphicFrame>
      <p:pic>
        <p:nvPicPr>
          <p:cNvPr id="23" name="Picture 2">
            <a:extLst>
              <a:ext uri="{FF2B5EF4-FFF2-40B4-BE49-F238E27FC236}">
                <a16:creationId xmlns:a16="http://schemas.microsoft.com/office/drawing/2014/main" id="{1F0708DD-32F7-4FBD-A6BE-B30919025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60093" b="78655"/>
          <a:stretch/>
        </p:blipFill>
        <p:spPr bwMode="auto">
          <a:xfrm>
            <a:off x="5802385" y="4033581"/>
            <a:ext cx="2589283" cy="177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מחבר חץ ישר 26">
            <a:extLst>
              <a:ext uri="{FF2B5EF4-FFF2-40B4-BE49-F238E27FC236}">
                <a16:creationId xmlns:a16="http://schemas.microsoft.com/office/drawing/2014/main" id="{DFB4A05E-1728-48F9-84EE-2018F5C62F17}"/>
              </a:ext>
            </a:extLst>
          </p:cNvPr>
          <p:cNvCxnSpPr>
            <a:cxnSpLocks/>
            <a:stCxn id="15" idx="0"/>
            <a:endCxn id="5" idx="4"/>
          </p:cNvCxnSpPr>
          <p:nvPr/>
        </p:nvCxnSpPr>
        <p:spPr>
          <a:xfrm flipV="1">
            <a:off x="1781352" y="3365250"/>
            <a:ext cx="0" cy="21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7">
            <a:extLst>
              <a:ext uri="{FF2B5EF4-FFF2-40B4-BE49-F238E27FC236}">
                <a16:creationId xmlns:a16="http://schemas.microsoft.com/office/drawing/2014/main" id="{13AF791F-1CF0-4C8E-B72D-D19C4721CFB0}"/>
              </a:ext>
            </a:extLst>
          </p:cNvPr>
          <p:cNvCxnSpPr>
            <a:cxnSpLocks/>
            <a:stCxn id="16" idx="0"/>
            <a:endCxn id="6" idx="4"/>
          </p:cNvCxnSpPr>
          <p:nvPr/>
        </p:nvCxnSpPr>
        <p:spPr>
          <a:xfrm flipV="1">
            <a:off x="1781352" y="4640433"/>
            <a:ext cx="2" cy="22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8CA0A398-49E1-4D7C-963E-EABF366EC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7" t="48230" r="39938" b="28499"/>
          <a:stretch/>
        </p:blipFill>
        <p:spPr bwMode="auto">
          <a:xfrm>
            <a:off x="5878997" y="1216171"/>
            <a:ext cx="2497360" cy="18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תיבת טקסט 37">
            <a:extLst>
              <a:ext uri="{FF2B5EF4-FFF2-40B4-BE49-F238E27FC236}">
                <a16:creationId xmlns:a16="http://schemas.microsoft.com/office/drawing/2014/main" id="{2FD4B506-2331-45A6-934F-AD0D3649761C}"/>
              </a:ext>
            </a:extLst>
          </p:cNvPr>
          <p:cNvSpPr txBox="1"/>
          <p:nvPr/>
        </p:nvSpPr>
        <p:spPr>
          <a:xfrm>
            <a:off x="6548652" y="3234274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City</a:t>
            </a:r>
          </a:p>
          <a:p>
            <a:r>
              <a:rPr lang="en-US" sz="2000" dirty="0"/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4466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2851</Words>
  <Application>Microsoft Office PowerPoint</Application>
  <PresentationFormat>Widescreen</PresentationFormat>
  <Paragraphs>423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ערכת נושא Office</vt:lpstr>
      <vt:lpstr>PowerPoint Presentation</vt:lpstr>
      <vt:lpstr>איפה אנחנו בלימוד החומר של השנה:</vt:lpstr>
      <vt:lpstr>המטרה – חתול !! </vt:lpstr>
      <vt:lpstr>רשתות נוירונים והמח</vt:lpstr>
      <vt:lpstr>PowerPoint Presentation</vt:lpstr>
      <vt:lpstr>רשתות נוירונים מלאכותיות - ANN </vt:lpstr>
      <vt:lpstr>פרספטרון כמסווג לינארי</vt:lpstr>
      <vt:lpstr>פרספטרון כמסווג לינארי הכולל מספר מבואות</vt:lpstr>
      <vt:lpstr>PowerPoint Presentation</vt:lpstr>
      <vt:lpstr>PowerPoint Presentation</vt:lpstr>
      <vt:lpstr>חתול או לא חתול זאת השאלה</vt:lpstr>
      <vt:lpstr>הרבה מאד פרמטרים לכוונן</vt:lpstr>
      <vt:lpstr>חזרה על דרך הפעולה לאימון הרשת</vt:lpstr>
      <vt:lpstr>מ ANN ל Deep Learning</vt:lpstr>
      <vt:lpstr>המתמטיקה שוב באה לעזרתנו!</vt:lpstr>
      <vt:lpstr>חילחול קדימה וחילחול אחורה – גרף חישוב</vt:lpstr>
      <vt:lpstr>חילחול קדימה וחילחול אחורה – גרף חישוב Forward Propagation – Backward Propagation</vt:lpstr>
      <vt:lpstr>חישוב ערך הפונקציה במעלה הגרף - forward propagation</vt:lpstr>
      <vt:lpstr>כיצד בונים גרף חישוב – צעד צעד</vt:lpstr>
      <vt:lpstr>PowerPoint Presentation</vt:lpstr>
      <vt:lpstr>גזירה בגרף בעזרת כלל השרשרת –backward propagation</vt:lpstr>
      <vt:lpstr>כלל השרשרת בפעולה: חלחול לאחור</vt:lpstr>
      <vt:lpstr>תרגיל 2</vt:lpstr>
      <vt:lpstr>פתרון תרגיל 2</vt:lpstr>
      <vt:lpstr>חלחול קדימה וחלחול אחורה</vt:lpstr>
      <vt:lpstr>גרף חישוב משפחת הקו הישר במרחב n ממדי</vt:lpstr>
      <vt:lpstr>גרף חישוב כללי של פונקציית המחיר</vt:lpstr>
      <vt:lpstr>חישוב dwi ו db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תרגיל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Gad Lidror</dc:creator>
  <cp:lastModifiedBy>Gad Lidror</cp:lastModifiedBy>
  <cp:revision>218</cp:revision>
  <dcterms:created xsi:type="dcterms:W3CDTF">2015-09-02T11:08:39Z</dcterms:created>
  <dcterms:modified xsi:type="dcterms:W3CDTF">2021-02-18T10:09:52Z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0x01010074C7FF11B216AB4C9A70B67C49A8ED21</vt:lpwstr>
  </property>
</Properties>
</file>